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100" y="554481"/>
            <a:ext cx="10591800" cy="488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36900" y="1562100"/>
            <a:ext cx="7950834" cy="334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48131" y="6131142"/>
            <a:ext cx="302259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st.github.com/msln007/8de60b4a0574571c7b71e3b4bf71b91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msln007/aa1ea8162ce0b6f863e515fe9a4d198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msln007/176910103b54a660a92569987c87d84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msln007/49e15dcb2eda559ff31dc74884ee1f9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ln007/Capstone-SpaceX-Launch/blob/main/Dashboar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msln007/a1b9ef0929b3c37d8739a381d63923a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st.github.com/msln007/d7a8b747156f191b961d00372c64207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msln007/4ed565d4de950f0ed687d711198e8325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7100" y="4597400"/>
            <a:ext cx="3837940" cy="55406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lang="sv-SE" sz="1800" dirty="0">
                <a:solidFill>
                  <a:srgbClr val="E7E6E6"/>
                </a:solidFill>
                <a:latin typeface="Arial MT"/>
                <a:cs typeface="Arial MT"/>
              </a:rPr>
              <a:t>SNEHIL VUKKUSILA	`	Dec</a:t>
            </a:r>
            <a:r>
              <a:rPr lang="sv-SE" sz="1800" spc="-10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sv-SE" sz="1800" dirty="0">
                <a:solidFill>
                  <a:srgbClr val="E7E6E6"/>
                </a:solidFill>
                <a:latin typeface="Arial MT"/>
                <a:cs typeface="Arial MT"/>
              </a:rPr>
              <a:t>9,</a:t>
            </a:r>
            <a:r>
              <a:rPr lang="sv-SE" sz="1800" spc="-5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sv-SE" sz="1800" dirty="0">
                <a:solidFill>
                  <a:srgbClr val="E7E6E6"/>
                </a:solidFill>
                <a:latin typeface="Arial MT"/>
                <a:cs typeface="Arial MT"/>
              </a:rPr>
              <a:t>2022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7"/>
            <a:ext cx="2104102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1524000"/>
            <a:ext cx="194627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Wrangling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3886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2500" y="706881"/>
            <a:ext cx="267462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Data</a:t>
            </a:r>
            <a:r>
              <a:rPr spc="-70" dirty="0"/>
              <a:t> </a:t>
            </a:r>
            <a:r>
              <a:rPr spc="10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05080" y="1560100"/>
            <a:ext cx="3596640" cy="473075"/>
            <a:chOff x="3705080" y="1560100"/>
            <a:chExt cx="3596640" cy="473075"/>
          </a:xfrm>
        </p:grpSpPr>
        <p:sp>
          <p:nvSpPr>
            <p:cNvPr id="6" name="object 6"/>
            <p:cNvSpPr/>
            <p:nvPr/>
          </p:nvSpPr>
          <p:spPr>
            <a:xfrm>
              <a:off x="3713017" y="156803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13017" y="156803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14800" y="1701800"/>
            <a:ext cx="2788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processed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using pandas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05080" y="2039104"/>
            <a:ext cx="3596640" cy="565150"/>
            <a:chOff x="3705080" y="2039104"/>
            <a:chExt cx="3596640" cy="5651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351" y="2039104"/>
              <a:ext cx="109505" cy="858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13017" y="2139311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2"/>
                  </a:lnTo>
                  <a:lnTo>
                    <a:pt x="27896" y="453161"/>
                  </a:lnTo>
                  <a:lnTo>
                    <a:pt x="45675" y="456750"/>
                  </a:lnTo>
                  <a:lnTo>
                    <a:pt x="3534498" y="456750"/>
                  </a:lnTo>
                  <a:lnTo>
                    <a:pt x="3552277" y="453161"/>
                  </a:lnTo>
                  <a:lnTo>
                    <a:pt x="3566796" y="443372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13017" y="2139311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60800" y="2273300"/>
            <a:ext cx="32956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05080" y="2611271"/>
            <a:ext cx="3596640" cy="571500"/>
            <a:chOff x="3705080" y="2611271"/>
            <a:chExt cx="3596640" cy="5715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2611271"/>
              <a:ext cx="109505" cy="912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13017" y="2717735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13017" y="2717735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14118" y="2854853"/>
            <a:ext cx="8407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05080" y="3189695"/>
            <a:ext cx="3596640" cy="571500"/>
            <a:chOff x="3705080" y="3189695"/>
            <a:chExt cx="3596640" cy="5715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3189695"/>
              <a:ext cx="109505" cy="912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13017" y="3296159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2"/>
                  </a:lnTo>
                  <a:lnTo>
                    <a:pt x="27896" y="453161"/>
                  </a:lnTo>
                  <a:lnTo>
                    <a:pt x="45675" y="456750"/>
                  </a:lnTo>
                  <a:lnTo>
                    <a:pt x="3534498" y="456750"/>
                  </a:lnTo>
                  <a:lnTo>
                    <a:pt x="3552277" y="453161"/>
                  </a:lnTo>
                  <a:lnTo>
                    <a:pt x="3566796" y="443372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3017" y="3296159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33860" y="3433277"/>
            <a:ext cx="22212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2)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05080" y="3768118"/>
            <a:ext cx="3596640" cy="571500"/>
            <a:chOff x="3705080" y="3768118"/>
            <a:chExt cx="3596640" cy="5715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3768118"/>
              <a:ext cx="109505" cy="912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13017" y="3874583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13017" y="3874583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563254" y="4011701"/>
            <a:ext cx="2691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3)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Calculate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number of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occurrence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05080" y="4346543"/>
            <a:ext cx="3596640" cy="571500"/>
            <a:chOff x="3705080" y="4346543"/>
            <a:chExt cx="3596640" cy="57150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4346543"/>
              <a:ext cx="109505" cy="912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13017" y="445300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13017" y="445300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70707" y="4439631"/>
            <a:ext cx="238442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3444">
              <a:lnSpc>
                <a:spcPct val="1325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4)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outcome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type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05080" y="4924967"/>
            <a:ext cx="3596640" cy="571500"/>
            <a:chOff x="3705080" y="4924967"/>
            <a:chExt cx="3596640" cy="57150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4924967"/>
              <a:ext cx="109505" cy="912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713017" y="5031432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13017" y="5031432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497150" y="5018055"/>
            <a:ext cx="1757680" cy="429259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5)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13619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84200" y="4660900"/>
            <a:ext cx="203708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SpacexDataWrangling.ipynb </a:t>
            </a:r>
            <a:r>
              <a:rPr sz="1400" spc="-30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14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(github.com)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9300" y="4506972"/>
            <a:ext cx="2564765" cy="0"/>
          </a:xfrm>
          <a:custGeom>
            <a:avLst/>
            <a:gdLst/>
            <a:ahLst/>
            <a:cxnLst/>
            <a:rect l="l" t="t" r="r" b="b"/>
            <a:pathLst>
              <a:path w="2564765">
                <a:moveTo>
                  <a:pt x="0" y="0"/>
                </a:moveTo>
                <a:lnTo>
                  <a:pt x="2564317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7625438" y="1455602"/>
            <a:ext cx="3291840" cy="4775835"/>
            <a:chOff x="7625438" y="1455602"/>
            <a:chExt cx="3291840" cy="4775835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0200" y="1460366"/>
              <a:ext cx="3281869" cy="476602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630200" y="1460365"/>
              <a:ext cx="3282315" cy="4766310"/>
            </a:xfrm>
            <a:custGeom>
              <a:avLst/>
              <a:gdLst/>
              <a:ahLst/>
              <a:cxnLst/>
              <a:rect l="l" t="t" r="r" b="b"/>
              <a:pathLst>
                <a:path w="3282315" h="4766310">
                  <a:moveTo>
                    <a:pt x="0" y="0"/>
                  </a:moveTo>
                  <a:lnTo>
                    <a:pt x="3281869" y="0"/>
                  </a:lnTo>
                  <a:lnTo>
                    <a:pt x="3281869" y="4766025"/>
                  </a:lnTo>
                  <a:lnTo>
                    <a:pt x="0" y="47660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4600" y="1404619"/>
            <a:ext cx="6825615" cy="42456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28600" marR="6350" indent="-215900">
              <a:lnSpc>
                <a:spcPct val="88000"/>
              </a:lnSpc>
              <a:spcBef>
                <a:spcPts val="370"/>
              </a:spcBef>
              <a:buChar char="•"/>
              <a:tabLst>
                <a:tab pos="227965" algn="l"/>
                <a:tab pos="228600" algn="l"/>
                <a:tab pos="5556250" algn="l"/>
              </a:tabLst>
            </a:pPr>
            <a:r>
              <a:rPr sz="1950" spc="-10" dirty="0">
                <a:latin typeface="Arial MT"/>
                <a:cs typeface="Arial MT"/>
              </a:rPr>
              <a:t>Scatter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Graphs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helps </a:t>
            </a:r>
            <a:r>
              <a:rPr sz="1950" spc="-10" dirty="0">
                <a:latin typeface="Arial MT"/>
                <a:cs typeface="Arial MT"/>
              </a:rPr>
              <a:t>to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visualize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data</a:t>
            </a:r>
            <a:r>
              <a:rPr sz="1950" spc="-5" dirty="0">
                <a:latin typeface="Arial MT"/>
                <a:cs typeface="Arial MT"/>
              </a:rPr>
              <a:t> -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show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data 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pattern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&amp;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identify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correlation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between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variables.	</a:t>
            </a:r>
            <a:r>
              <a:rPr sz="1950" spc="-10" dirty="0">
                <a:latin typeface="Arial MT"/>
                <a:cs typeface="Arial MT"/>
              </a:rPr>
              <a:t>Scatter 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plots</a:t>
            </a:r>
            <a:r>
              <a:rPr sz="1950" spc="-5" dirty="0">
                <a:latin typeface="Arial MT"/>
                <a:cs typeface="Arial MT"/>
              </a:rPr>
              <a:t> consist of </a:t>
            </a:r>
            <a:r>
              <a:rPr sz="1950" spc="-10" dirty="0">
                <a:latin typeface="Arial MT"/>
                <a:cs typeface="Arial MT"/>
              </a:rPr>
              <a:t>a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larger </a:t>
            </a:r>
            <a:r>
              <a:rPr sz="1950" spc="-10" dirty="0">
                <a:latin typeface="Arial MT"/>
                <a:cs typeface="Arial MT"/>
              </a:rPr>
              <a:t>body</a:t>
            </a:r>
            <a:r>
              <a:rPr sz="1950" spc="-5" dirty="0">
                <a:latin typeface="Arial MT"/>
                <a:cs typeface="Arial MT"/>
              </a:rPr>
              <a:t> of </a:t>
            </a:r>
            <a:r>
              <a:rPr sz="1950" spc="-10" dirty="0">
                <a:latin typeface="Arial MT"/>
                <a:cs typeface="Arial MT"/>
              </a:rPr>
              <a:t>data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- </a:t>
            </a:r>
            <a:r>
              <a:rPr sz="1950" spc="-10" dirty="0">
                <a:latin typeface="Arial MT"/>
                <a:cs typeface="Arial MT"/>
              </a:rPr>
              <a:t>Fight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Number</a:t>
            </a:r>
            <a:r>
              <a:rPr sz="1950" spc="-5" dirty="0">
                <a:latin typeface="Arial MT"/>
                <a:cs typeface="Arial MT"/>
              </a:rPr>
              <a:t> vs. 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Payload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Mass,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Fight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Number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vs.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Launch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Site,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Payload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vs. 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Launch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Site,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Orbit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vs.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Fight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25" dirty="0">
                <a:latin typeface="Arial MT"/>
                <a:cs typeface="Arial MT"/>
              </a:rPr>
              <a:t>Number,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Payload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vs.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Orbit</a:t>
            </a:r>
            <a:r>
              <a:rPr sz="1950" spc="-30" dirty="0">
                <a:latin typeface="Arial MT"/>
                <a:cs typeface="Arial MT"/>
              </a:rPr>
              <a:t> Type, </a:t>
            </a:r>
            <a:r>
              <a:rPr sz="1950" spc="-53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Orbit </a:t>
            </a:r>
            <a:r>
              <a:rPr sz="1950" spc="-5" dirty="0">
                <a:latin typeface="Arial MT"/>
                <a:cs typeface="Arial MT"/>
              </a:rPr>
              <a:t>vs. </a:t>
            </a:r>
            <a:r>
              <a:rPr sz="1950" spc="-10" dirty="0">
                <a:latin typeface="Arial MT"/>
                <a:cs typeface="Arial MT"/>
              </a:rPr>
              <a:t>Payload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Mass</a:t>
            </a:r>
            <a:endParaRPr sz="1950">
              <a:latin typeface="Arial MT"/>
              <a:cs typeface="Arial MT"/>
            </a:endParaRPr>
          </a:p>
          <a:p>
            <a:pPr marL="228600" marR="5080" indent="-215900">
              <a:lnSpc>
                <a:spcPct val="88000"/>
              </a:lnSpc>
              <a:spcBef>
                <a:spcPts val="1040"/>
              </a:spcBef>
              <a:buChar char="•"/>
              <a:tabLst>
                <a:tab pos="227965" algn="l"/>
                <a:tab pos="228600" algn="l"/>
              </a:tabLst>
            </a:pPr>
            <a:r>
              <a:rPr sz="1950" spc="-10" dirty="0">
                <a:latin typeface="Arial MT"/>
                <a:cs typeface="Arial MT"/>
              </a:rPr>
              <a:t>Bar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Graph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makes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it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easy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to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compare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sets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of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data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between 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different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groups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20" dirty="0">
                <a:latin typeface="Arial MT"/>
                <a:cs typeface="Arial MT"/>
              </a:rPr>
              <a:t>immediately.</a:t>
            </a:r>
            <a:r>
              <a:rPr sz="1950" spc="-4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graph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represents 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categories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on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one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axis </a:t>
            </a:r>
            <a:r>
              <a:rPr sz="1950" spc="-10" dirty="0">
                <a:latin typeface="Arial MT"/>
                <a:cs typeface="Arial MT"/>
              </a:rPr>
              <a:t>and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a</a:t>
            </a:r>
            <a:r>
              <a:rPr sz="1950" spc="-5" dirty="0">
                <a:latin typeface="Arial MT"/>
                <a:cs typeface="Arial MT"/>
              </a:rPr>
              <a:t> discrete value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in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25" dirty="0">
                <a:latin typeface="Arial MT"/>
                <a:cs typeface="Arial MT"/>
              </a:rPr>
              <a:t>other.</a:t>
            </a:r>
            <a:r>
              <a:rPr sz="1950" spc="-4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 </a:t>
            </a:r>
            <a:r>
              <a:rPr sz="1950" spc="-525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goal is </a:t>
            </a:r>
            <a:r>
              <a:rPr sz="1950" spc="-10" dirty="0">
                <a:latin typeface="Arial MT"/>
                <a:cs typeface="Arial MT"/>
              </a:rPr>
              <a:t>to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show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spc="-5" dirty="0">
                <a:latin typeface="Arial MT"/>
                <a:cs typeface="Arial MT"/>
              </a:rPr>
              <a:t> relationship </a:t>
            </a:r>
            <a:r>
              <a:rPr sz="1950" spc="-10" dirty="0">
                <a:latin typeface="Arial MT"/>
                <a:cs typeface="Arial MT"/>
              </a:rPr>
              <a:t>between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two</a:t>
            </a:r>
            <a:r>
              <a:rPr sz="1950" spc="-5" dirty="0">
                <a:latin typeface="Arial MT"/>
                <a:cs typeface="Arial MT"/>
              </a:rPr>
              <a:t> axes. </a:t>
            </a:r>
            <a:r>
              <a:rPr sz="1950" spc="-10" dirty="0">
                <a:latin typeface="Arial MT"/>
                <a:cs typeface="Arial MT"/>
              </a:rPr>
              <a:t>Bar 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charts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can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also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show</a:t>
            </a:r>
            <a:r>
              <a:rPr sz="1950" spc="-5" dirty="0">
                <a:latin typeface="Arial MT"/>
                <a:cs typeface="Arial MT"/>
              </a:rPr>
              <a:t> big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changes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in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data</a:t>
            </a:r>
            <a:r>
              <a:rPr sz="1950" spc="-5" dirty="0">
                <a:latin typeface="Arial MT"/>
                <a:cs typeface="Arial MT"/>
              </a:rPr>
              <a:t> over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time.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Mean </a:t>
            </a:r>
            <a:r>
              <a:rPr sz="1950" spc="-5" dirty="0">
                <a:latin typeface="Arial MT"/>
                <a:cs typeface="Arial MT"/>
              </a:rPr>
              <a:t> vs.</a:t>
            </a:r>
            <a:r>
              <a:rPr sz="1950" spc="-10" dirty="0">
                <a:latin typeface="Arial MT"/>
                <a:cs typeface="Arial MT"/>
              </a:rPr>
              <a:t> Orbit</a:t>
            </a:r>
            <a:endParaRPr sz="1950">
              <a:latin typeface="Arial MT"/>
              <a:cs typeface="Arial MT"/>
            </a:endParaRPr>
          </a:p>
          <a:p>
            <a:pPr marL="228600" marR="96520" indent="-215900">
              <a:lnSpc>
                <a:spcPct val="87600"/>
              </a:lnSpc>
              <a:spcBef>
                <a:spcPts val="1050"/>
              </a:spcBef>
              <a:buChar char="•"/>
              <a:tabLst>
                <a:tab pos="227965" algn="l"/>
                <a:tab pos="228600" algn="l"/>
              </a:tabLst>
            </a:pPr>
            <a:r>
              <a:rPr sz="1950" spc="-5" dirty="0">
                <a:latin typeface="Arial MT"/>
                <a:cs typeface="Arial MT"/>
              </a:rPr>
              <a:t>Line </a:t>
            </a:r>
            <a:r>
              <a:rPr sz="1950" spc="-10" dirty="0">
                <a:latin typeface="Arial MT"/>
                <a:cs typeface="Arial MT"/>
              </a:rPr>
              <a:t>Graphs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are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useful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in </a:t>
            </a:r>
            <a:r>
              <a:rPr sz="1950" spc="-10" dirty="0">
                <a:latin typeface="Arial MT"/>
                <a:cs typeface="Arial MT"/>
              </a:rPr>
              <a:t>that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they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show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data</a:t>
            </a:r>
            <a:r>
              <a:rPr sz="1950" spc="-5" dirty="0">
                <a:latin typeface="Arial MT"/>
                <a:cs typeface="Arial MT"/>
              </a:rPr>
              <a:t> variables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and </a:t>
            </a:r>
            <a:r>
              <a:rPr sz="1950" spc="-52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trends </a:t>
            </a:r>
            <a:r>
              <a:rPr sz="1950" spc="-5" dirty="0">
                <a:latin typeface="Arial MT"/>
                <a:cs typeface="Arial MT"/>
              </a:rPr>
              <a:t>very clearly </a:t>
            </a:r>
            <a:r>
              <a:rPr sz="1950" spc="-10" dirty="0">
                <a:latin typeface="Arial MT"/>
                <a:cs typeface="Arial MT"/>
              </a:rPr>
              <a:t>and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can </a:t>
            </a:r>
            <a:r>
              <a:rPr sz="1950" spc="-5" dirty="0">
                <a:latin typeface="Arial MT"/>
                <a:cs typeface="Arial MT"/>
              </a:rPr>
              <a:t>help </a:t>
            </a:r>
            <a:r>
              <a:rPr sz="1950" spc="-10" dirty="0">
                <a:latin typeface="Arial MT"/>
                <a:cs typeface="Arial MT"/>
              </a:rPr>
              <a:t>to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make</a:t>
            </a:r>
            <a:r>
              <a:rPr sz="1950" spc="-5" dirty="0">
                <a:latin typeface="Arial MT"/>
                <a:cs typeface="Arial MT"/>
              </a:rPr>
              <a:t> predictions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about 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the </a:t>
            </a:r>
            <a:r>
              <a:rPr sz="1950" spc="-5" dirty="0">
                <a:latin typeface="Arial MT"/>
                <a:cs typeface="Arial MT"/>
              </a:rPr>
              <a:t>results of </a:t>
            </a:r>
            <a:r>
              <a:rPr sz="1950" spc="-10" dirty="0">
                <a:latin typeface="Arial MT"/>
                <a:cs typeface="Arial MT"/>
              </a:rPr>
              <a:t>data </a:t>
            </a:r>
            <a:r>
              <a:rPr sz="1950" spc="-5" dirty="0">
                <a:latin typeface="Arial MT"/>
                <a:cs typeface="Arial MT"/>
              </a:rPr>
              <a:t>not yet recorded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77393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EDA</a:t>
            </a:r>
            <a:r>
              <a:rPr spc="-180" dirty="0"/>
              <a:t> </a:t>
            </a:r>
            <a:r>
              <a:rPr spc="10" dirty="0"/>
              <a:t>with</a:t>
            </a:r>
            <a:r>
              <a:rPr spc="-20" dirty="0"/>
              <a:t> </a:t>
            </a:r>
            <a:r>
              <a:rPr spc="15" dirty="0"/>
              <a:t>Data</a:t>
            </a:r>
            <a:r>
              <a:rPr spc="-15" dirty="0"/>
              <a:t> </a:t>
            </a:r>
            <a:r>
              <a:rPr spc="10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400" y="1524000"/>
            <a:ext cx="2428240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 reason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choice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5143500"/>
            <a:ext cx="20135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jupyter-labs-eda-dataviz </a:t>
            </a:r>
            <a:r>
              <a:rPr sz="1600" spc="-35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(1).ipynb</a:t>
            </a: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(github.com)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7839" y="1380967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0" y="1457960"/>
            <a:ext cx="7217409" cy="34925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Display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unique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launch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sites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space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mission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Display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5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records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where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launch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sites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begin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string </a:t>
            </a:r>
            <a:r>
              <a:rPr sz="1400" dirty="0">
                <a:latin typeface="Arial MT"/>
                <a:cs typeface="Arial MT"/>
              </a:rPr>
              <a:t>'CCA'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Display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total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payload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carried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5" dirty="0">
                <a:latin typeface="Arial MT"/>
                <a:cs typeface="Arial MT"/>
              </a:rPr>
              <a:t> boosters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launched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NASA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(CRS)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Display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average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payload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carried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5" dirty="0">
                <a:latin typeface="Arial MT"/>
                <a:cs typeface="Arial MT"/>
              </a:rPr>
              <a:t> booster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version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F9 </a:t>
            </a:r>
            <a:r>
              <a:rPr sz="1400" dirty="0">
                <a:latin typeface="Arial MT"/>
                <a:cs typeface="Arial MT"/>
              </a:rPr>
              <a:t>v1.1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when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 first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successful </a:t>
            </a:r>
            <a:r>
              <a:rPr sz="1400" dirty="0">
                <a:latin typeface="Arial MT"/>
                <a:cs typeface="Arial MT"/>
              </a:rPr>
              <a:t>landing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outcome 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ground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achieved</a:t>
            </a:r>
            <a:endParaRPr sz="1400">
              <a:latin typeface="Arial MT"/>
              <a:cs typeface="Arial MT"/>
            </a:endParaRPr>
          </a:p>
          <a:p>
            <a:pPr marL="355600" marR="320040" indent="-342900">
              <a:lnSpc>
                <a:spcPts val="1500"/>
              </a:lnSpc>
              <a:spcBef>
                <a:spcPts val="10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boosters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which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success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drone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ship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 have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payload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greater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 4000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less than 6000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total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number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successful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failure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mission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outcomes</a:t>
            </a:r>
            <a:endParaRPr sz="1400">
              <a:latin typeface="Arial MT"/>
              <a:cs typeface="Arial MT"/>
            </a:endParaRPr>
          </a:p>
          <a:p>
            <a:pPr marL="355600" marR="5080" indent="-342900">
              <a:lnSpc>
                <a:spcPts val="1500"/>
              </a:lnSpc>
              <a:spcBef>
                <a:spcPts val="10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booster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versions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which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carried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maximum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payload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mass.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subquery</a:t>
            </a:r>
            <a:endParaRPr sz="1400">
              <a:latin typeface="Arial MT"/>
              <a:cs typeface="Arial MT"/>
            </a:endParaRPr>
          </a:p>
          <a:p>
            <a:pPr marL="355600" marR="201930" indent="-342900">
              <a:lnSpc>
                <a:spcPts val="1500"/>
              </a:lnSpc>
              <a:spcBef>
                <a:spcPts val="1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failed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landing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outcomes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drone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ship,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their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booster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versions,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launch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 year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0" y="5029200"/>
            <a:ext cx="7109459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5080" indent="-342900">
              <a:lnSpc>
                <a:spcPts val="1500"/>
              </a:lnSpc>
              <a:spcBef>
                <a:spcPts val="300"/>
              </a:spcBef>
            </a:pPr>
            <a:r>
              <a:rPr sz="1400" dirty="0">
                <a:latin typeface="Arial MT"/>
                <a:cs typeface="Arial MT"/>
              </a:rPr>
              <a:t>10.</a:t>
            </a:r>
            <a:r>
              <a:rPr sz="1400" spc="3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Rank the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count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landing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outcomes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(such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" dirty="0">
                <a:latin typeface="Arial MT"/>
                <a:cs typeface="Arial MT"/>
              </a:rPr>
              <a:t> Failure </a:t>
            </a:r>
            <a:r>
              <a:rPr sz="1400" dirty="0">
                <a:latin typeface="Arial MT"/>
                <a:cs typeface="Arial MT"/>
              </a:rPr>
              <a:t>(drone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ship)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Success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(ground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pad))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between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 date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2010 06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04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 2017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0 3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 descending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order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46697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EDA</a:t>
            </a:r>
            <a:r>
              <a:rPr spc="-190" dirty="0"/>
              <a:t> </a:t>
            </a:r>
            <a:r>
              <a:rPr spc="10" dirty="0"/>
              <a:t>with</a:t>
            </a:r>
            <a:r>
              <a:rPr spc="-35" dirty="0"/>
              <a:t> </a:t>
            </a:r>
            <a:r>
              <a:rPr spc="20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400" y="1524000"/>
            <a:ext cx="2402205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 Queries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 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explore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7839" y="1380967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43500"/>
            <a:ext cx="16478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EDA</a:t>
            </a:r>
            <a:r>
              <a:rPr sz="1600" u="heavy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with</a:t>
            </a:r>
            <a:r>
              <a:rPr sz="16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SQL.ipynb </a:t>
            </a:r>
            <a:r>
              <a:rPr sz="1600" spc="-34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(github.com)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marR="687070" indent="-228600">
              <a:lnSpc>
                <a:spcPct val="72500"/>
              </a:lnSpc>
              <a:spcBef>
                <a:spcPts val="860"/>
              </a:spcBef>
              <a:buChar char="•"/>
              <a:tabLst>
                <a:tab pos="241300" algn="l"/>
              </a:tabLst>
            </a:pPr>
            <a:r>
              <a:rPr dirty="0"/>
              <a:t>Marked all launch </a:t>
            </a:r>
            <a:r>
              <a:rPr spc="-5" dirty="0"/>
              <a:t>sites </a:t>
            </a:r>
            <a:r>
              <a:rPr dirty="0"/>
              <a:t>visually on a map </a:t>
            </a:r>
            <a:r>
              <a:rPr spc="-5" dirty="0"/>
              <a:t>with latitude, </a:t>
            </a:r>
            <a:r>
              <a:rPr spc="-625" dirty="0"/>
              <a:t> </a:t>
            </a:r>
            <a:r>
              <a:rPr spc="-5" dirty="0"/>
              <a:t>longitude coordinates </a:t>
            </a:r>
            <a:r>
              <a:rPr dirty="0"/>
              <a:t>circled</a:t>
            </a:r>
          </a:p>
          <a:p>
            <a:pPr marL="241300" marR="5080" indent="-228600">
              <a:lnSpc>
                <a:spcPct val="72500"/>
              </a:lnSpc>
              <a:spcBef>
                <a:spcPts val="1095"/>
              </a:spcBef>
              <a:buChar char="•"/>
              <a:tabLst>
                <a:tab pos="241300" algn="l"/>
              </a:tabLst>
            </a:pPr>
            <a:r>
              <a:rPr sz="2300" dirty="0"/>
              <a:t>Marked </a:t>
            </a:r>
            <a:r>
              <a:rPr sz="2300" spc="-5" dirty="0"/>
              <a:t>the</a:t>
            </a:r>
            <a:r>
              <a:rPr sz="2300" dirty="0"/>
              <a:t> </a:t>
            </a:r>
            <a:r>
              <a:rPr sz="2300" spc="-5" dirty="0"/>
              <a:t>success/failed</a:t>
            </a:r>
            <a:r>
              <a:rPr sz="2300" dirty="0"/>
              <a:t> launches</a:t>
            </a:r>
            <a:r>
              <a:rPr sz="2300" spc="-5" dirty="0"/>
              <a:t> for </a:t>
            </a:r>
            <a:r>
              <a:rPr sz="2300" dirty="0"/>
              <a:t>each </a:t>
            </a:r>
            <a:r>
              <a:rPr sz="2300" spc="-5" dirty="0"/>
              <a:t>site, </a:t>
            </a:r>
            <a:r>
              <a:rPr sz="2300" dirty="0"/>
              <a:t>assigned </a:t>
            </a:r>
            <a:r>
              <a:rPr sz="2300" spc="-625" dirty="0"/>
              <a:t> </a:t>
            </a:r>
            <a:r>
              <a:rPr sz="2300" spc="-5" dirty="0"/>
              <a:t>the</a:t>
            </a:r>
            <a:r>
              <a:rPr sz="2300" spc="5" dirty="0"/>
              <a:t> </a:t>
            </a:r>
            <a:r>
              <a:rPr sz="2300" spc="-5" dirty="0"/>
              <a:t>data</a:t>
            </a:r>
            <a:r>
              <a:rPr sz="2300" spc="5" dirty="0"/>
              <a:t> </a:t>
            </a:r>
            <a:r>
              <a:rPr sz="2300" spc="-5" dirty="0"/>
              <a:t>frame</a:t>
            </a:r>
            <a:r>
              <a:rPr sz="2300" spc="5" dirty="0"/>
              <a:t> </a:t>
            </a:r>
            <a:r>
              <a:rPr sz="2300" spc="-5" dirty="0"/>
              <a:t>launch_outcomes</a:t>
            </a:r>
            <a:r>
              <a:rPr sz="2300" dirty="0"/>
              <a:t> </a:t>
            </a:r>
            <a:r>
              <a:rPr sz="2300" spc="-5" dirty="0"/>
              <a:t>(failures,</a:t>
            </a:r>
            <a:r>
              <a:rPr sz="2300" spc="5" dirty="0"/>
              <a:t> </a:t>
            </a:r>
            <a:r>
              <a:rPr sz="2300" dirty="0"/>
              <a:t>successes) </a:t>
            </a:r>
            <a:r>
              <a:rPr sz="2300" spc="-5" dirty="0"/>
              <a:t>to </a:t>
            </a:r>
            <a:r>
              <a:rPr sz="2300" dirty="0"/>
              <a:t> classes</a:t>
            </a:r>
            <a:r>
              <a:rPr sz="2300" spc="-10" dirty="0"/>
              <a:t> </a:t>
            </a:r>
            <a:r>
              <a:rPr sz="2300" dirty="0"/>
              <a:t>0</a:t>
            </a:r>
            <a:r>
              <a:rPr sz="2300" spc="-5" dirty="0"/>
              <a:t> </a:t>
            </a:r>
            <a:r>
              <a:rPr sz="2300" dirty="0"/>
              <a:t>and</a:t>
            </a:r>
            <a:r>
              <a:rPr sz="2300" spc="-5" dirty="0"/>
              <a:t> </a:t>
            </a:r>
            <a:r>
              <a:rPr sz="2300" dirty="0"/>
              <a:t>1</a:t>
            </a:r>
            <a:r>
              <a:rPr sz="2300" spc="-5" dirty="0"/>
              <a:t> with Green </a:t>
            </a:r>
            <a:r>
              <a:rPr sz="2300" dirty="0"/>
              <a:t>and</a:t>
            </a:r>
            <a:r>
              <a:rPr sz="2300" spc="-5" dirty="0"/>
              <a:t> </a:t>
            </a:r>
            <a:r>
              <a:rPr sz="2300" dirty="0"/>
              <a:t>Red</a:t>
            </a:r>
            <a:r>
              <a:rPr sz="2300" spc="-5" dirty="0"/>
              <a:t> </a:t>
            </a:r>
            <a:r>
              <a:rPr sz="2300" dirty="0"/>
              <a:t>markers</a:t>
            </a:r>
            <a:r>
              <a:rPr sz="2300" spc="-10" dirty="0"/>
              <a:t> </a:t>
            </a:r>
            <a:r>
              <a:rPr sz="2300" dirty="0"/>
              <a:t>on</a:t>
            </a:r>
            <a:r>
              <a:rPr sz="2300" spc="-5" dirty="0"/>
              <a:t> the </a:t>
            </a:r>
            <a:r>
              <a:rPr sz="2300" dirty="0"/>
              <a:t>map in </a:t>
            </a:r>
            <a:r>
              <a:rPr sz="2300" spc="-625" dirty="0"/>
              <a:t> </a:t>
            </a:r>
            <a:r>
              <a:rPr sz="2300" dirty="0"/>
              <a:t>a</a:t>
            </a:r>
            <a:r>
              <a:rPr sz="2300" spc="-5" dirty="0"/>
              <a:t> MarkerCluster()</a:t>
            </a:r>
            <a:endParaRPr sz="2300"/>
          </a:p>
          <a:p>
            <a:pPr marL="241300" marR="53340" indent="-228600" algn="just">
              <a:lnSpc>
                <a:spcPct val="74300"/>
              </a:lnSpc>
              <a:spcBef>
                <a:spcPts val="950"/>
              </a:spcBef>
              <a:buChar char="•"/>
              <a:tabLst>
                <a:tab pos="241300" algn="l"/>
              </a:tabLst>
            </a:pPr>
            <a:r>
              <a:rPr spc="-5" dirty="0"/>
              <a:t>Calculated the distance from the </a:t>
            </a:r>
            <a:r>
              <a:rPr dirty="0"/>
              <a:t>launch </a:t>
            </a:r>
            <a:r>
              <a:rPr spc="-5" dirty="0"/>
              <a:t>site to </a:t>
            </a:r>
            <a:r>
              <a:rPr dirty="0"/>
              <a:t>various land </a:t>
            </a:r>
            <a:r>
              <a:rPr spc="-625" dirty="0"/>
              <a:t> </a:t>
            </a:r>
            <a:r>
              <a:rPr dirty="0"/>
              <a:t>markers.</a:t>
            </a:r>
            <a:r>
              <a:rPr spc="5" dirty="0"/>
              <a:t> </a:t>
            </a:r>
            <a:r>
              <a:rPr dirty="0"/>
              <a:t>Lines are drawn on </a:t>
            </a:r>
            <a:r>
              <a:rPr spc="-5" dirty="0"/>
              <a:t>the </a:t>
            </a:r>
            <a:r>
              <a:rPr dirty="0"/>
              <a:t>map </a:t>
            </a:r>
            <a:r>
              <a:rPr spc="-5" dirty="0"/>
              <a:t>to </a:t>
            </a:r>
            <a:r>
              <a:rPr dirty="0"/>
              <a:t>measure </a:t>
            </a:r>
            <a:r>
              <a:rPr spc="-5" dirty="0"/>
              <a:t>distance </a:t>
            </a:r>
            <a:r>
              <a:rPr spc="-625" dirty="0"/>
              <a:t> </a:t>
            </a:r>
            <a:r>
              <a:rPr spc="-5" dirty="0"/>
              <a:t>to </a:t>
            </a:r>
            <a:r>
              <a:rPr dirty="0"/>
              <a:t>landmarks</a:t>
            </a:r>
          </a:p>
          <a:p>
            <a:pPr marL="241300" indent="-228600" algn="just">
              <a:lnSpc>
                <a:spcPts val="2630"/>
              </a:lnSpc>
              <a:spcBef>
                <a:spcPts val="240"/>
              </a:spcBef>
              <a:buChar char="•"/>
              <a:tabLst>
                <a:tab pos="241300" algn="l"/>
              </a:tabLst>
            </a:pPr>
            <a:r>
              <a:rPr sz="2300" spc="-5" dirty="0"/>
              <a:t>This</a:t>
            </a:r>
            <a:r>
              <a:rPr sz="2300" spc="-15" dirty="0"/>
              <a:t> </a:t>
            </a:r>
            <a:r>
              <a:rPr sz="2300" dirty="0"/>
              <a:t>helps</a:t>
            </a:r>
            <a:r>
              <a:rPr sz="2300" spc="-10" dirty="0"/>
              <a:t> </a:t>
            </a:r>
            <a:r>
              <a:rPr sz="2300" spc="-5" dirty="0"/>
              <a:t>to </a:t>
            </a:r>
            <a:r>
              <a:rPr sz="2300" dirty="0"/>
              <a:t>answer</a:t>
            </a:r>
            <a:r>
              <a:rPr sz="2300" spc="-10" dirty="0"/>
              <a:t> </a:t>
            </a:r>
            <a:r>
              <a:rPr sz="2300" dirty="0"/>
              <a:t>below</a:t>
            </a:r>
            <a:r>
              <a:rPr sz="2300" spc="-5" dirty="0"/>
              <a:t> questions</a:t>
            </a:r>
            <a:r>
              <a:rPr sz="2300" spc="-10" dirty="0"/>
              <a:t> </a:t>
            </a:r>
            <a:r>
              <a:rPr sz="2300" dirty="0"/>
              <a:t>easily:</a:t>
            </a:r>
            <a:endParaRPr sz="2300"/>
          </a:p>
          <a:p>
            <a:pPr marL="698500" lvl="1" indent="-228600">
              <a:lnSpc>
                <a:spcPts val="227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i="1" dirty="0">
                <a:latin typeface="Arial"/>
                <a:cs typeface="Arial"/>
              </a:rPr>
              <a:t>Are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launch</a:t>
            </a:r>
            <a:r>
              <a:rPr sz="2000" i="1" spc="-5" dirty="0">
                <a:latin typeface="Arial"/>
                <a:cs typeface="Arial"/>
              </a:rPr>
              <a:t> sites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close</a:t>
            </a:r>
            <a:r>
              <a:rPr sz="2000" i="1" spc="-5" dirty="0">
                <a:latin typeface="Arial"/>
                <a:cs typeface="Arial"/>
              </a:rPr>
              <a:t> proximity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to</a:t>
            </a:r>
            <a:r>
              <a:rPr sz="2000" i="1" dirty="0">
                <a:latin typeface="Arial"/>
                <a:cs typeface="Arial"/>
              </a:rPr>
              <a:t> railways?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4100" y="4851400"/>
            <a:ext cx="649478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i="1" dirty="0">
                <a:latin typeface="Arial"/>
                <a:cs typeface="Arial"/>
              </a:rPr>
              <a:t>Are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launch</a:t>
            </a:r>
            <a:r>
              <a:rPr sz="2000" i="1" spc="-5" dirty="0">
                <a:latin typeface="Arial"/>
                <a:cs typeface="Arial"/>
              </a:rPr>
              <a:t> sites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close</a:t>
            </a:r>
            <a:r>
              <a:rPr sz="2000" i="1" spc="-5" dirty="0">
                <a:latin typeface="Arial"/>
                <a:cs typeface="Arial"/>
              </a:rPr>
              <a:t> proximity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to</a:t>
            </a:r>
            <a:r>
              <a:rPr sz="2000" i="1" dirty="0">
                <a:latin typeface="Arial"/>
                <a:cs typeface="Arial"/>
              </a:rPr>
              <a:t> highways?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i="1" dirty="0">
                <a:latin typeface="Arial"/>
                <a:cs typeface="Arial"/>
              </a:rPr>
              <a:t>Are launch </a:t>
            </a:r>
            <a:r>
              <a:rPr sz="2000" i="1" spc="-5" dirty="0">
                <a:latin typeface="Arial"/>
                <a:cs typeface="Arial"/>
              </a:rPr>
              <a:t>sites </a:t>
            </a:r>
            <a:r>
              <a:rPr sz="2000" i="1" dirty="0">
                <a:latin typeface="Arial"/>
                <a:cs typeface="Arial"/>
              </a:rPr>
              <a:t>in close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proximity to</a:t>
            </a:r>
            <a:r>
              <a:rPr sz="2000" i="1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coastline?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3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i="1" dirty="0">
                <a:latin typeface="Arial"/>
                <a:cs typeface="Arial"/>
              </a:rPr>
              <a:t>Do launch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sites</a:t>
            </a:r>
            <a:r>
              <a:rPr sz="2000" i="1" dirty="0">
                <a:latin typeface="Arial"/>
                <a:cs typeface="Arial"/>
              </a:rPr>
              <a:t> keep </a:t>
            </a:r>
            <a:r>
              <a:rPr sz="2000" i="1" spc="-5" dirty="0">
                <a:latin typeface="Arial"/>
                <a:cs typeface="Arial"/>
              </a:rPr>
              <a:t>certain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distance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away </a:t>
            </a:r>
            <a:r>
              <a:rPr sz="2000" i="1" spc="-5" dirty="0">
                <a:latin typeface="Arial"/>
                <a:cs typeface="Arial"/>
              </a:rPr>
              <a:t>from cities?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21538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Build</a:t>
            </a:r>
            <a:r>
              <a:rPr spc="-5" dirty="0"/>
              <a:t> </a:t>
            </a:r>
            <a:r>
              <a:rPr spc="15" dirty="0"/>
              <a:t>an</a:t>
            </a:r>
            <a:r>
              <a:rPr dirty="0"/>
              <a:t> </a:t>
            </a:r>
            <a:r>
              <a:rPr spc="10" dirty="0"/>
              <a:t>Interactive</a:t>
            </a:r>
            <a:r>
              <a:rPr spc="5" dirty="0"/>
              <a:t> </a:t>
            </a:r>
            <a:r>
              <a:rPr spc="20" dirty="0"/>
              <a:t>Map</a:t>
            </a:r>
            <a:r>
              <a:rPr dirty="0"/>
              <a:t> </a:t>
            </a:r>
            <a:r>
              <a:rPr spc="10" dirty="0"/>
              <a:t>with</a:t>
            </a:r>
            <a:r>
              <a:rPr spc="-5" dirty="0"/>
              <a:t> </a:t>
            </a:r>
            <a:r>
              <a:rPr spc="15" dirty="0"/>
              <a:t>Folium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600" y="1816100"/>
            <a:ext cx="148526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43500"/>
            <a:ext cx="264287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Interactive</a:t>
            </a:r>
            <a:r>
              <a:rPr sz="16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Visual</a:t>
            </a:r>
            <a:r>
              <a:rPr sz="16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Analytics</a:t>
            </a:r>
            <a:r>
              <a:rPr sz="16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with </a:t>
            </a:r>
            <a:r>
              <a:rPr sz="1600" spc="-34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Folium</a:t>
            </a: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lab.ipynb (github.com)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2500" y="1524000"/>
            <a:ext cx="11048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1100" y="1536700"/>
            <a:ext cx="7750175" cy="607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Plotly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is a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python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wrapper on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JavaScript library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'leaflet'. It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enables us </a:t>
            </a:r>
            <a:r>
              <a:rPr sz="1900" spc="-5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interact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our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and host it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as a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website: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2500" y="2298700"/>
            <a:ext cx="17919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What’s</a:t>
            </a:r>
            <a:r>
              <a:rPr sz="19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included: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2500" y="2768600"/>
            <a:ext cx="8073390" cy="10769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8890">
              <a:lnSpc>
                <a:spcPct val="100899"/>
              </a:lnSpc>
              <a:spcBef>
                <a:spcPts val="80"/>
              </a:spcBef>
            </a:pPr>
            <a:r>
              <a:rPr sz="19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Pie</a:t>
            </a:r>
            <a:r>
              <a:rPr sz="1900" u="sng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 Chart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9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well as </a:t>
            </a:r>
            <a:r>
              <a:rPr sz="1900" spc="-5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successful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and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launches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from those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function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for `site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dropdown` as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input,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`success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chart`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as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output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2500" y="4000500"/>
            <a:ext cx="7765415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for `site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dropdown`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`payload slider`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inputs,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`success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scatter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chart`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output</a:t>
            </a:r>
            <a:endParaRPr sz="1900">
              <a:latin typeface="Arial MT"/>
              <a:cs typeface="Arial MT"/>
            </a:endParaRPr>
          </a:p>
          <a:p>
            <a:pPr marL="12700" marR="5080">
              <a:lnSpc>
                <a:spcPts val="2000"/>
              </a:lnSpc>
              <a:spcBef>
                <a:spcPts val="1320"/>
              </a:spcBef>
            </a:pPr>
            <a:r>
              <a:rPr sz="1900" u="sng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Scatter</a:t>
            </a:r>
            <a:r>
              <a:rPr sz="19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 </a:t>
            </a:r>
            <a:r>
              <a:rPr sz="1900" u="sng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Graph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success of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(Outcome) </a:t>
            </a:r>
            <a:r>
              <a:rPr sz="1900" spc="-509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Payload (in kg)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for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boosters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04456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Build</a:t>
            </a:r>
            <a:r>
              <a:rPr dirty="0"/>
              <a:t> </a:t>
            </a:r>
            <a:r>
              <a:rPr spc="15" dirty="0"/>
              <a:t>a</a:t>
            </a:r>
            <a:r>
              <a:rPr spc="5" dirty="0"/>
              <a:t> </a:t>
            </a:r>
            <a:r>
              <a:rPr spc="15" dirty="0"/>
              <a:t>Dashboard</a:t>
            </a:r>
            <a:r>
              <a:rPr dirty="0"/>
              <a:t> </a:t>
            </a:r>
            <a:r>
              <a:rPr spc="10" dirty="0"/>
              <a:t>with</a:t>
            </a:r>
            <a:r>
              <a:rPr spc="5" dirty="0"/>
              <a:t> </a:t>
            </a:r>
            <a:r>
              <a:rPr spc="10" dirty="0"/>
              <a:t>Plotly</a:t>
            </a:r>
            <a:r>
              <a:rPr dirty="0"/>
              <a:t> </a:t>
            </a:r>
            <a:r>
              <a:rPr spc="15" dirty="0"/>
              <a:t>Dash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00" y="1816100"/>
            <a:ext cx="139255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Dashboard  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5143500"/>
            <a:ext cx="2514600" cy="9931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Capstone-SpaceX-Launch/ </a:t>
            </a:r>
            <a:r>
              <a:rPr sz="1600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Dashboard</a:t>
            </a:r>
            <a:r>
              <a:rPr sz="16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at</a:t>
            </a:r>
            <a:r>
              <a:rPr sz="16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main</a:t>
            </a:r>
            <a:r>
              <a:rPr sz="16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·</a:t>
            </a:r>
            <a:r>
              <a:rPr sz="16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msln007/ </a:t>
            </a:r>
            <a:r>
              <a:rPr sz="1600" spc="-35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Capstone-SpaceX-Launch </a:t>
            </a:r>
            <a:r>
              <a:rPr sz="1600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(github.com)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4571" y="2592759"/>
            <a:ext cx="1366520" cy="605790"/>
            <a:chOff x="3454571" y="2592759"/>
            <a:chExt cx="1366520" cy="605790"/>
          </a:xfrm>
        </p:grpSpPr>
        <p:sp>
          <p:nvSpPr>
            <p:cNvPr id="3" name="object 3"/>
            <p:cNvSpPr/>
            <p:nvPr/>
          </p:nvSpPr>
          <p:spPr>
            <a:xfrm>
              <a:off x="346092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6092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5200" y="2641600"/>
            <a:ext cx="748665" cy="485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Building  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58741" y="3113076"/>
            <a:ext cx="1367155" cy="1461135"/>
            <a:chOff x="3658741" y="3113076"/>
            <a:chExt cx="1367155" cy="1461135"/>
          </a:xfrm>
        </p:grpSpPr>
        <p:sp>
          <p:nvSpPr>
            <p:cNvPr id="7" name="object 7"/>
            <p:cNvSpPr/>
            <p:nvPr/>
          </p:nvSpPr>
          <p:spPr>
            <a:xfrm>
              <a:off x="3665091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3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8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8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3" y="1448155"/>
                  </a:lnTo>
                  <a:lnTo>
                    <a:pt x="1261700" y="1441251"/>
                  </a:lnTo>
                  <a:lnTo>
                    <a:pt x="1298878" y="1422025"/>
                  </a:lnTo>
                  <a:lnTo>
                    <a:pt x="1328195" y="1392707"/>
                  </a:lnTo>
                  <a:lnTo>
                    <a:pt x="1347422" y="1355530"/>
                  </a:lnTo>
                  <a:lnTo>
                    <a:pt x="1354326" y="1312722"/>
                  </a:lnTo>
                  <a:lnTo>
                    <a:pt x="1354326" y="135432"/>
                  </a:lnTo>
                  <a:lnTo>
                    <a:pt x="1347422" y="92625"/>
                  </a:lnTo>
                  <a:lnTo>
                    <a:pt x="1328195" y="55447"/>
                  </a:lnTo>
                  <a:lnTo>
                    <a:pt x="1298878" y="26130"/>
                  </a:lnTo>
                  <a:lnTo>
                    <a:pt x="1261700" y="6904"/>
                  </a:lnTo>
                  <a:lnTo>
                    <a:pt x="1218893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65091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46500" y="3200400"/>
            <a:ext cx="1190625" cy="401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sz="800" dirty="0">
                <a:latin typeface="Arial MT"/>
                <a:cs typeface="Arial MT"/>
              </a:rPr>
              <a:t>Load dataset into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NumPy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Pandas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 </a:t>
            </a:r>
            <a:r>
              <a:rPr sz="800" spc="-2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Transform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6500" y="3657600"/>
            <a:ext cx="1094740" cy="27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sz="800" dirty="0">
                <a:latin typeface="Arial MT"/>
                <a:cs typeface="Arial MT"/>
              </a:rPr>
              <a:t>Split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into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Training </a:t>
            </a:r>
            <a:r>
              <a:rPr sz="800" spc="-204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</a:t>
            </a:r>
            <a:r>
              <a:rPr sz="800" spc="-25" dirty="0">
                <a:latin typeface="Arial MT"/>
                <a:cs typeface="Arial MT"/>
              </a:rPr>
              <a:t> Test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datasets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6500" y="3987800"/>
            <a:ext cx="1116965" cy="27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sz="800" spc="-5" dirty="0">
                <a:latin typeface="Arial MT"/>
                <a:cs typeface="Arial MT"/>
              </a:rPr>
              <a:t>Standardize/Normalize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all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the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parameters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9669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10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8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629634" y="2592759"/>
            <a:ext cx="1366520" cy="605790"/>
            <a:chOff x="5629634" y="2592759"/>
            <a:chExt cx="1366520" cy="605790"/>
          </a:xfrm>
        </p:grpSpPr>
        <p:sp>
          <p:nvSpPr>
            <p:cNvPr id="14" name="object 14"/>
            <p:cNvSpPr/>
            <p:nvPr/>
          </p:nvSpPr>
          <p:spPr>
            <a:xfrm>
              <a:off x="5635984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8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8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35984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89600" y="2641600"/>
            <a:ext cx="974725" cy="485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Evalua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ing  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23417" y="3113076"/>
            <a:ext cx="1367155" cy="1461135"/>
            <a:chOff x="5823417" y="3113076"/>
            <a:chExt cx="1367155" cy="1461135"/>
          </a:xfrm>
        </p:grpSpPr>
        <p:sp>
          <p:nvSpPr>
            <p:cNvPr id="18" name="object 18"/>
            <p:cNvSpPr/>
            <p:nvPr/>
          </p:nvSpPr>
          <p:spPr>
            <a:xfrm>
              <a:off x="5829767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2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7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7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2" y="1448155"/>
                  </a:lnTo>
                  <a:lnTo>
                    <a:pt x="1261700" y="1441251"/>
                  </a:lnTo>
                  <a:lnTo>
                    <a:pt x="1298877" y="1422025"/>
                  </a:lnTo>
                  <a:lnTo>
                    <a:pt x="1328194" y="1392707"/>
                  </a:lnTo>
                  <a:lnTo>
                    <a:pt x="1347421" y="1355530"/>
                  </a:lnTo>
                  <a:lnTo>
                    <a:pt x="1354325" y="1312722"/>
                  </a:lnTo>
                  <a:lnTo>
                    <a:pt x="1354325" y="135432"/>
                  </a:lnTo>
                  <a:lnTo>
                    <a:pt x="1347421" y="92625"/>
                  </a:lnTo>
                  <a:lnTo>
                    <a:pt x="1328194" y="55447"/>
                  </a:lnTo>
                  <a:lnTo>
                    <a:pt x="1298877" y="26130"/>
                  </a:lnTo>
                  <a:lnTo>
                    <a:pt x="1261700" y="6904"/>
                  </a:lnTo>
                  <a:lnTo>
                    <a:pt x="1218892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29767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18200" y="3200400"/>
            <a:ext cx="946150" cy="27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3500" marR="5080" indent="-50800">
              <a:lnSpc>
                <a:spcPct val="104200"/>
              </a:lnSpc>
              <a:spcBef>
                <a:spcPts val="60"/>
              </a:spcBef>
              <a:buChar char="•"/>
              <a:tabLst>
                <a:tab pos="63500" algn="l"/>
              </a:tabLst>
            </a:pPr>
            <a:r>
              <a:rPr sz="800" dirty="0">
                <a:latin typeface="Arial MT"/>
                <a:cs typeface="Arial MT"/>
              </a:rPr>
              <a:t>Check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accuracy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for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each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75400" y="3530600"/>
            <a:ext cx="725805" cy="9093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800" dirty="0">
                <a:latin typeface="Arial MT"/>
                <a:cs typeface="Arial MT"/>
              </a:rPr>
              <a:t>Get tuned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hyperparamete  rs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for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each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type  of algorithms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 Confusion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matrix for the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same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94732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09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7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7804697" y="2592759"/>
            <a:ext cx="1366520" cy="605790"/>
            <a:chOff x="7804697" y="2592759"/>
            <a:chExt cx="1366520" cy="605790"/>
          </a:xfrm>
        </p:grpSpPr>
        <p:sp>
          <p:nvSpPr>
            <p:cNvPr id="24" name="object 24"/>
            <p:cNvSpPr/>
            <p:nvPr/>
          </p:nvSpPr>
          <p:spPr>
            <a:xfrm>
              <a:off x="7811047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11047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61300" y="2641600"/>
            <a:ext cx="974090" cy="485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mprovimg  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998479" y="3113076"/>
            <a:ext cx="1367155" cy="1461135"/>
            <a:chOff x="7998479" y="3113076"/>
            <a:chExt cx="1367155" cy="1461135"/>
          </a:xfrm>
        </p:grpSpPr>
        <p:sp>
          <p:nvSpPr>
            <p:cNvPr id="28" name="object 28"/>
            <p:cNvSpPr/>
            <p:nvPr/>
          </p:nvSpPr>
          <p:spPr>
            <a:xfrm>
              <a:off x="8004829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2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7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7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2" y="1448155"/>
                  </a:lnTo>
                  <a:lnTo>
                    <a:pt x="1261700" y="1441251"/>
                  </a:lnTo>
                  <a:lnTo>
                    <a:pt x="1298877" y="1422025"/>
                  </a:lnTo>
                  <a:lnTo>
                    <a:pt x="1328194" y="1392707"/>
                  </a:lnTo>
                  <a:lnTo>
                    <a:pt x="1347421" y="1355530"/>
                  </a:lnTo>
                  <a:lnTo>
                    <a:pt x="1354325" y="1312722"/>
                  </a:lnTo>
                  <a:lnTo>
                    <a:pt x="1354325" y="135432"/>
                  </a:lnTo>
                  <a:lnTo>
                    <a:pt x="1347421" y="92625"/>
                  </a:lnTo>
                  <a:lnTo>
                    <a:pt x="1328194" y="55447"/>
                  </a:lnTo>
                  <a:lnTo>
                    <a:pt x="1298877" y="26130"/>
                  </a:lnTo>
                  <a:lnTo>
                    <a:pt x="1261700" y="6904"/>
                  </a:lnTo>
                  <a:lnTo>
                    <a:pt x="1218892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04829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089900" y="3200400"/>
            <a:ext cx="1160780" cy="27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3500" marR="5080" indent="-50800">
              <a:lnSpc>
                <a:spcPct val="104200"/>
              </a:lnSpc>
              <a:spcBef>
                <a:spcPts val="60"/>
              </a:spcBef>
              <a:buChar char="•"/>
              <a:tabLst>
                <a:tab pos="63500" algn="l"/>
              </a:tabLst>
            </a:pPr>
            <a:r>
              <a:rPr sz="800" dirty="0">
                <a:latin typeface="Arial MT"/>
                <a:cs typeface="Arial MT"/>
              </a:rPr>
              <a:t>Use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feature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engineering  and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tuning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69797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09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7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9979761" y="2592759"/>
            <a:ext cx="1366520" cy="605790"/>
            <a:chOff x="9979761" y="2592759"/>
            <a:chExt cx="1366520" cy="605790"/>
          </a:xfrm>
        </p:grpSpPr>
        <p:sp>
          <p:nvSpPr>
            <p:cNvPr id="33" name="object 33"/>
            <p:cNvSpPr/>
            <p:nvPr/>
          </p:nvSpPr>
          <p:spPr>
            <a:xfrm>
              <a:off x="998611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8611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033000" y="2641600"/>
            <a:ext cx="1031240" cy="485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r>
              <a:rPr sz="16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43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6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173543" y="3113076"/>
            <a:ext cx="1367155" cy="1461135"/>
            <a:chOff x="10173543" y="3113076"/>
            <a:chExt cx="1367155" cy="1461135"/>
          </a:xfrm>
        </p:grpSpPr>
        <p:sp>
          <p:nvSpPr>
            <p:cNvPr id="37" name="object 37"/>
            <p:cNvSpPr/>
            <p:nvPr/>
          </p:nvSpPr>
          <p:spPr>
            <a:xfrm>
              <a:off x="10179893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3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8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8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3" y="1448155"/>
                  </a:lnTo>
                  <a:lnTo>
                    <a:pt x="1261700" y="1441251"/>
                  </a:lnTo>
                  <a:lnTo>
                    <a:pt x="1298878" y="1422025"/>
                  </a:lnTo>
                  <a:lnTo>
                    <a:pt x="1328195" y="1392707"/>
                  </a:lnTo>
                  <a:lnTo>
                    <a:pt x="1347422" y="1355530"/>
                  </a:lnTo>
                  <a:lnTo>
                    <a:pt x="1354326" y="1312722"/>
                  </a:lnTo>
                  <a:lnTo>
                    <a:pt x="1354326" y="135432"/>
                  </a:lnTo>
                  <a:lnTo>
                    <a:pt x="1347422" y="92625"/>
                  </a:lnTo>
                  <a:lnTo>
                    <a:pt x="1328195" y="55447"/>
                  </a:lnTo>
                  <a:lnTo>
                    <a:pt x="1298878" y="26130"/>
                  </a:lnTo>
                  <a:lnTo>
                    <a:pt x="1261700" y="6904"/>
                  </a:lnTo>
                  <a:lnTo>
                    <a:pt x="1218893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79893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261600" y="3200400"/>
            <a:ext cx="1190625" cy="27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sz="800" dirty="0">
                <a:latin typeface="Arial MT"/>
                <a:cs typeface="Arial MT"/>
              </a:rPr>
              <a:t>Find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best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performing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classification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718800" y="3530600"/>
            <a:ext cx="709295" cy="1163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800" dirty="0">
                <a:latin typeface="Arial MT"/>
                <a:cs typeface="Arial MT"/>
              </a:rPr>
              <a:t>Find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the</a:t>
            </a:r>
            <a:r>
              <a:rPr sz="800" spc="-4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 </a:t>
            </a:r>
            <a:r>
              <a:rPr sz="800" spc="-204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with best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accuracy score  and also the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best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performing </a:t>
            </a:r>
            <a:r>
              <a:rPr sz="800" dirty="0">
                <a:latin typeface="Arial MT"/>
                <a:cs typeface="Arial MT"/>
              </a:rPr>
              <a:t> parameters/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variables for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that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7248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Predictive</a:t>
            </a:r>
            <a:r>
              <a:rPr spc="-160" dirty="0"/>
              <a:t> </a:t>
            </a:r>
            <a:r>
              <a:rPr spc="15" dirty="0"/>
              <a:t>Analysis</a:t>
            </a:r>
            <a:r>
              <a:rPr spc="5" dirty="0"/>
              <a:t> </a:t>
            </a:r>
            <a:r>
              <a:rPr spc="10" dirty="0"/>
              <a:t>(Classification)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66700" y="1816100"/>
            <a:ext cx="251079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73100" y="4648200"/>
            <a:ext cx="2342515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 dirty="0">
              <a:latin typeface="Arial MT"/>
              <a:cs typeface="Arial MT"/>
            </a:endParaRPr>
          </a:p>
          <a:p>
            <a:pPr marL="12700" marR="5080">
              <a:lnSpc>
                <a:spcPts val="1900"/>
              </a:lnSpc>
              <a:spcBef>
                <a:spcPts val="1340"/>
              </a:spcBef>
            </a:pP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Spa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e</a:t>
            </a:r>
            <a:r>
              <a:rPr sz="16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X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-ML-P</a:t>
            </a:r>
            <a:r>
              <a:rPr sz="16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r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edicti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i</a:t>
            </a:r>
            <a:r>
              <a:rPr sz="16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p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y</a:t>
            </a:r>
            <a:r>
              <a:rPr sz="16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nb </a:t>
            </a:r>
            <a:r>
              <a:rPr sz="160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(github.com)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360" y="1546059"/>
            <a:ext cx="3469004" cy="831215"/>
            <a:chOff x="836360" y="1546059"/>
            <a:chExt cx="3469004" cy="831215"/>
          </a:xfrm>
        </p:grpSpPr>
        <p:sp>
          <p:nvSpPr>
            <p:cNvPr id="3" name="object 3"/>
            <p:cNvSpPr/>
            <p:nvPr/>
          </p:nvSpPr>
          <p:spPr>
            <a:xfrm>
              <a:off x="841123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1123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89000" y="1587500"/>
            <a:ext cx="314769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31064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Resul</a:t>
            </a:r>
            <a:r>
              <a:rPr dirty="0"/>
              <a:t>t</a:t>
            </a:r>
            <a:r>
              <a:rPr spc="15" dirty="0"/>
              <a:t>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61602" y="1546059"/>
            <a:ext cx="3469004" cy="831215"/>
            <a:chOff x="4361602" y="1546059"/>
            <a:chExt cx="3469004" cy="831215"/>
          </a:xfrm>
        </p:grpSpPr>
        <p:sp>
          <p:nvSpPr>
            <p:cNvPr id="8" name="object 8"/>
            <p:cNvSpPr/>
            <p:nvPr/>
          </p:nvSpPr>
          <p:spPr>
            <a:xfrm>
              <a:off x="436636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6636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06900" y="1585213"/>
            <a:ext cx="245808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5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15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1500" spc="-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86843" y="1546059"/>
            <a:ext cx="3469004" cy="831215"/>
            <a:chOff x="7886843" y="1546059"/>
            <a:chExt cx="3469004" cy="831215"/>
          </a:xfrm>
        </p:grpSpPr>
        <p:sp>
          <p:nvSpPr>
            <p:cNvPr id="12" name="object 12"/>
            <p:cNvSpPr/>
            <p:nvPr/>
          </p:nvSpPr>
          <p:spPr>
            <a:xfrm>
              <a:off x="789160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9160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7500" y="1595119"/>
            <a:ext cx="227584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55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55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124" y="2540000"/>
            <a:ext cx="3258266" cy="22470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6865" y="2584450"/>
            <a:ext cx="3258267" cy="16891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6866" y="4500421"/>
            <a:ext cx="3258267" cy="154543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658" y="2540000"/>
            <a:ext cx="3491528" cy="18418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77658" y="4549868"/>
            <a:ext cx="3525240" cy="99059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8731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Flight</a:t>
            </a:r>
            <a:r>
              <a:rPr spc="-5" dirty="0"/>
              <a:t> </a:t>
            </a:r>
            <a:r>
              <a:rPr spc="20" dirty="0"/>
              <a:t>Number</a:t>
            </a:r>
            <a:r>
              <a:rPr spc="-5" dirty="0"/>
              <a:t> </a:t>
            </a:r>
            <a:r>
              <a:rPr spc="10" dirty="0"/>
              <a:t>vs.</a:t>
            </a:r>
            <a:r>
              <a:rPr dirty="0"/>
              <a:t> </a:t>
            </a:r>
            <a:r>
              <a:rPr spc="15" dirty="0"/>
              <a:t>Launch</a:t>
            </a:r>
            <a:r>
              <a:rPr dirty="0"/>
              <a:t> </a:t>
            </a:r>
            <a:r>
              <a:rPr spc="1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00" y="1564407"/>
            <a:ext cx="10998200" cy="29804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5600" y="4914900"/>
            <a:ext cx="78854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938520" algn="l"/>
              </a:tabLst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“Depicts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total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flight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site.	The</a:t>
            </a:r>
            <a:r>
              <a:rPr sz="2000" i="1" spc="-3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CCAFS</a:t>
            </a:r>
            <a:r>
              <a:rPr sz="2000" i="1" spc="-3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SLC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40 has most launches across all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numbers and have most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failed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launches in lower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numbers and reduces as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number 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increases”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15988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Payload</a:t>
            </a:r>
            <a:r>
              <a:rPr spc="-10" dirty="0"/>
              <a:t> </a:t>
            </a:r>
            <a:r>
              <a:rPr spc="10" dirty="0"/>
              <a:t>vs.</a:t>
            </a:r>
            <a:r>
              <a:rPr spc="-5" dirty="0"/>
              <a:t> </a:t>
            </a:r>
            <a:r>
              <a:rPr spc="15" dirty="0"/>
              <a:t>Launch</a:t>
            </a:r>
            <a:r>
              <a:rPr dirty="0"/>
              <a:t> </a:t>
            </a:r>
            <a:r>
              <a:rPr spc="1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2361" y="1431667"/>
            <a:ext cx="5930900" cy="3403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3700" y="5270500"/>
            <a:ext cx="8145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40550" algn="l"/>
              </a:tabLst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“No launches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40" dirty="0">
                <a:solidFill>
                  <a:srgbClr val="1C7DDB"/>
                </a:solidFill>
                <a:latin typeface="Arial"/>
                <a:cs typeface="Arial"/>
              </a:rPr>
              <a:t>VAFB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SLC 4E beyond 10000 PayloadMass.	No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failed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launches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the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8000-15000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PayloadMass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range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just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1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failed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KSC LC 39A</a:t>
            </a:r>
            <a:r>
              <a:rPr sz="2000" i="1" spc="-114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8000-16000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range”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1960879"/>
            <a:ext cx="5346700" cy="30734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………..(slide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3)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………………..(slide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………………(slide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6)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 ……………………..(slides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17-44)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…………………(slide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45)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…………………(slide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46)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24650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88061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Success</a:t>
            </a:r>
            <a:r>
              <a:rPr spc="-5" dirty="0"/>
              <a:t> </a:t>
            </a:r>
            <a:r>
              <a:rPr spc="15" dirty="0"/>
              <a:t>Rate</a:t>
            </a:r>
            <a:r>
              <a:rPr spc="-5" dirty="0"/>
              <a:t> </a:t>
            </a:r>
            <a:r>
              <a:rPr spc="10" dirty="0"/>
              <a:t>vs.</a:t>
            </a:r>
            <a:r>
              <a:rPr dirty="0"/>
              <a:t> </a:t>
            </a:r>
            <a:r>
              <a:rPr spc="10" dirty="0"/>
              <a:t>Orbit</a:t>
            </a:r>
            <a:r>
              <a:rPr spc="-55" dirty="0"/>
              <a:t> </a:t>
            </a:r>
            <a:r>
              <a:rPr spc="-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387" y="1464397"/>
            <a:ext cx="49022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2700" y="5270500"/>
            <a:ext cx="6378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“ES-L1,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GEO,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HEO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SSO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have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100%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Success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Rate”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92315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Flight</a:t>
            </a:r>
            <a:r>
              <a:rPr spc="-10" dirty="0"/>
              <a:t> </a:t>
            </a:r>
            <a:r>
              <a:rPr spc="20" dirty="0"/>
              <a:t>Number</a:t>
            </a:r>
            <a:r>
              <a:rPr spc="-5" dirty="0"/>
              <a:t> </a:t>
            </a:r>
            <a:r>
              <a:rPr spc="10" dirty="0"/>
              <a:t>vs.</a:t>
            </a:r>
            <a:r>
              <a:rPr spc="-5" dirty="0"/>
              <a:t> </a:t>
            </a:r>
            <a:r>
              <a:rPr spc="10" dirty="0"/>
              <a:t>Orbit</a:t>
            </a:r>
            <a:r>
              <a:rPr spc="-55" dirty="0"/>
              <a:t> </a:t>
            </a:r>
            <a:r>
              <a:rPr spc="-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561" y="1500908"/>
            <a:ext cx="5270500" cy="337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0700" y="5270500"/>
            <a:ext cx="789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“LEO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Orbit, SSO, HEO,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GEO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seems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have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direct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correlation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Success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15" dirty="0">
                <a:solidFill>
                  <a:srgbClr val="1C7DDB"/>
                </a:solidFill>
                <a:latin typeface="Arial"/>
                <a:cs typeface="Arial"/>
              </a:rPr>
              <a:t>GTO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Orbit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seems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have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Failures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at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all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Numbers”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0271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Payload</a:t>
            </a:r>
            <a:r>
              <a:rPr spc="-10" dirty="0"/>
              <a:t> </a:t>
            </a:r>
            <a:r>
              <a:rPr spc="10" dirty="0"/>
              <a:t>vs.</a:t>
            </a:r>
            <a:r>
              <a:rPr spc="-10" dirty="0"/>
              <a:t> </a:t>
            </a:r>
            <a:r>
              <a:rPr spc="10" dirty="0"/>
              <a:t>Orbit</a:t>
            </a:r>
            <a:r>
              <a:rPr spc="-10" dirty="0"/>
              <a:t> </a:t>
            </a:r>
            <a:r>
              <a:rPr spc="-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400" y="1461076"/>
            <a:ext cx="5283200" cy="3416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41500" y="5270500"/>
            <a:ext cx="77908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 algn="just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“LEO, ISS, PO,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SSO seems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have direct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correlation to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Success by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PayloadMass.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While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SSO has high Success in lower PayloadMass, 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LEO,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ISS,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PO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have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higher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Success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higher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PayloadMass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category”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0349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Launch</a:t>
            </a:r>
            <a:r>
              <a:rPr spc="5" dirty="0"/>
              <a:t> </a:t>
            </a:r>
            <a:r>
              <a:rPr spc="15" dirty="0"/>
              <a:t>Success</a:t>
            </a:r>
            <a:r>
              <a:rPr spc="-45" dirty="0"/>
              <a:t> </a:t>
            </a:r>
            <a:r>
              <a:rPr spc="-35" dirty="0"/>
              <a:t>Yearly</a:t>
            </a:r>
            <a:r>
              <a:rPr spc="-45" dirty="0"/>
              <a:t> </a:t>
            </a:r>
            <a:r>
              <a:rPr spc="-10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950" y="1526885"/>
            <a:ext cx="4864100" cy="3492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8000" y="5270500"/>
            <a:ext cx="7914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0" marR="5080" indent="-7366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“Overall, 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there’s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continuous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increase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Success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Rate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2013-2020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years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range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(despite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flat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2014 and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 small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dip in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2018)”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2430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All</a:t>
            </a:r>
            <a:r>
              <a:rPr spc="-15" dirty="0"/>
              <a:t> </a:t>
            </a:r>
            <a:r>
              <a:rPr spc="15" dirty="0"/>
              <a:t>Launch</a:t>
            </a:r>
            <a:r>
              <a:rPr spc="-5" dirty="0"/>
              <a:t> </a:t>
            </a:r>
            <a:r>
              <a:rPr spc="10" dirty="0"/>
              <a:t>Site</a:t>
            </a:r>
            <a:r>
              <a:rPr spc="-10" dirty="0"/>
              <a:t> </a:t>
            </a:r>
            <a:r>
              <a:rPr spc="20" dirty="0"/>
              <a:t>Names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57407" y="1466494"/>
            <a:ext cx="1936750" cy="2221865"/>
            <a:chOff x="5057407" y="1466494"/>
            <a:chExt cx="1936750" cy="2221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170" y="1471258"/>
              <a:ext cx="1927104" cy="22119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62170" y="1471256"/>
              <a:ext cx="1927225" cy="2212340"/>
            </a:xfrm>
            <a:custGeom>
              <a:avLst/>
              <a:gdLst/>
              <a:ahLst/>
              <a:cxnLst/>
              <a:rect l="l" t="t" r="r" b="b"/>
              <a:pathLst>
                <a:path w="1927225" h="2212340">
                  <a:moveTo>
                    <a:pt x="0" y="0"/>
                  </a:moveTo>
                  <a:lnTo>
                    <a:pt x="1927104" y="0"/>
                  </a:lnTo>
                  <a:lnTo>
                    <a:pt x="1927104" y="2211979"/>
                  </a:lnTo>
                  <a:lnTo>
                    <a:pt x="0" y="22119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51237" y="4125437"/>
            <a:ext cx="5089525" cy="606425"/>
            <a:chOff x="3551237" y="4125437"/>
            <a:chExt cx="5089525" cy="606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6000" y="4130199"/>
              <a:ext cx="5080000" cy="596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6000" y="4130199"/>
              <a:ext cx="5080000" cy="596900"/>
            </a:xfrm>
            <a:custGeom>
              <a:avLst/>
              <a:gdLst/>
              <a:ahLst/>
              <a:cxnLst/>
              <a:rect l="l" t="t" r="r" b="b"/>
              <a:pathLst>
                <a:path w="5080000" h="596900">
                  <a:moveTo>
                    <a:pt x="0" y="0"/>
                  </a:moveTo>
                  <a:lnTo>
                    <a:pt x="5080000" y="0"/>
                  </a:lnTo>
                  <a:lnTo>
                    <a:pt x="508000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68500" y="5270500"/>
            <a:ext cx="7536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0" marR="5080" indent="-12700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“Selecting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unique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sites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LAUNCH_SITE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column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dataset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SQL</a:t>
            </a:r>
            <a:r>
              <a:rPr sz="2000" i="1" spc="-7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Query”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34111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Launch</a:t>
            </a:r>
            <a:r>
              <a:rPr spc="5" dirty="0"/>
              <a:t> </a:t>
            </a:r>
            <a:r>
              <a:rPr spc="10" dirty="0"/>
              <a:t>Site</a:t>
            </a:r>
            <a:r>
              <a:rPr dirty="0"/>
              <a:t> </a:t>
            </a:r>
            <a:r>
              <a:rPr spc="20" dirty="0"/>
              <a:t>Names</a:t>
            </a:r>
            <a:r>
              <a:rPr dirty="0"/>
              <a:t> </a:t>
            </a:r>
            <a:r>
              <a:rPr spc="15" dirty="0"/>
              <a:t>Begin</a:t>
            </a:r>
            <a:r>
              <a:rPr dirty="0"/>
              <a:t> </a:t>
            </a:r>
            <a:r>
              <a:rPr spc="10" dirty="0"/>
              <a:t>with</a:t>
            </a:r>
            <a:r>
              <a:rPr dirty="0"/>
              <a:t> </a:t>
            </a:r>
            <a:r>
              <a:rPr spc="15" dirty="0"/>
              <a:t>'CCA'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7526" y="1351213"/>
            <a:ext cx="8914130" cy="4875530"/>
            <a:chOff x="997526" y="1351213"/>
            <a:chExt cx="8914130" cy="4875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422" y="1355977"/>
              <a:ext cx="7621154" cy="34480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5422" y="1355976"/>
              <a:ext cx="7621270" cy="3448685"/>
            </a:xfrm>
            <a:custGeom>
              <a:avLst/>
              <a:gdLst/>
              <a:ahLst/>
              <a:cxnLst/>
              <a:rect l="l" t="t" r="r" b="b"/>
              <a:pathLst>
                <a:path w="7621270" h="3448685">
                  <a:moveTo>
                    <a:pt x="0" y="0"/>
                  </a:moveTo>
                  <a:lnTo>
                    <a:pt x="7621154" y="0"/>
                  </a:lnTo>
                  <a:lnTo>
                    <a:pt x="7621154" y="3448085"/>
                  </a:lnTo>
                  <a:lnTo>
                    <a:pt x="0" y="34480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526" y="4816691"/>
              <a:ext cx="3276600" cy="1409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51200" y="5092700"/>
            <a:ext cx="74949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0" marR="5080" indent="-27051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“Selecting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5 records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dataset with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Site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names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starting with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CCA”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36677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Total</a:t>
            </a:r>
            <a:r>
              <a:rPr spc="-35" dirty="0"/>
              <a:t> </a:t>
            </a:r>
            <a:r>
              <a:rPr spc="15" dirty="0"/>
              <a:t>Payload</a:t>
            </a:r>
            <a:r>
              <a:rPr spc="-30" dirty="0"/>
              <a:t> </a:t>
            </a:r>
            <a:r>
              <a:rPr spc="20" dirty="0"/>
              <a:t>Mass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33202" y="1461898"/>
            <a:ext cx="1104265" cy="675005"/>
            <a:chOff x="5433202" y="1461898"/>
            <a:chExt cx="1104265" cy="675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964" y="1466660"/>
              <a:ext cx="1094633" cy="6653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37964" y="1466660"/>
              <a:ext cx="1094740" cy="665480"/>
            </a:xfrm>
            <a:custGeom>
              <a:avLst/>
              <a:gdLst/>
              <a:ahLst/>
              <a:cxnLst/>
              <a:rect l="l" t="t" r="r" b="b"/>
              <a:pathLst>
                <a:path w="1094740" h="665480">
                  <a:moveTo>
                    <a:pt x="0" y="0"/>
                  </a:moveTo>
                  <a:lnTo>
                    <a:pt x="1094633" y="0"/>
                  </a:lnTo>
                  <a:lnTo>
                    <a:pt x="1094633" y="665365"/>
                  </a:lnTo>
                  <a:lnTo>
                    <a:pt x="0" y="6653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634885" y="2506226"/>
            <a:ext cx="4700905" cy="1739264"/>
            <a:chOff x="3634885" y="2506226"/>
            <a:chExt cx="4700905" cy="17392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648" y="2510989"/>
              <a:ext cx="4691268" cy="17293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39648" y="2510989"/>
              <a:ext cx="4691380" cy="1729739"/>
            </a:xfrm>
            <a:custGeom>
              <a:avLst/>
              <a:gdLst/>
              <a:ahLst/>
              <a:cxnLst/>
              <a:rect l="l" t="t" r="r" b="b"/>
              <a:pathLst>
                <a:path w="4691380" h="1729739">
                  <a:moveTo>
                    <a:pt x="0" y="0"/>
                  </a:moveTo>
                  <a:lnTo>
                    <a:pt x="4691268" y="0"/>
                  </a:lnTo>
                  <a:lnTo>
                    <a:pt x="4691268" y="1729329"/>
                  </a:lnTo>
                  <a:lnTo>
                    <a:pt x="0" y="17293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70100" y="4813300"/>
            <a:ext cx="7843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1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“Calculating total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 all booster’s ‘Payload Mass’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‘NASA</a:t>
            </a:r>
            <a:r>
              <a:rPr sz="2000" i="1" spc="-114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(CRS)’</a:t>
            </a:r>
            <a:r>
              <a:rPr sz="2000" i="1" spc="-7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customer”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8772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Average</a:t>
            </a:r>
            <a:r>
              <a:rPr spc="-5" dirty="0"/>
              <a:t> </a:t>
            </a:r>
            <a:r>
              <a:rPr spc="15" dirty="0"/>
              <a:t>Payload</a:t>
            </a:r>
            <a:r>
              <a:rPr spc="-5" dirty="0"/>
              <a:t> </a:t>
            </a:r>
            <a:r>
              <a:rPr spc="20" dirty="0"/>
              <a:t>Mass</a:t>
            </a:r>
            <a:r>
              <a:rPr spc="-5" dirty="0"/>
              <a:t> </a:t>
            </a:r>
            <a:r>
              <a:rPr spc="15" dirty="0"/>
              <a:t>by</a:t>
            </a:r>
            <a:r>
              <a:rPr spc="-5" dirty="0"/>
              <a:t> </a:t>
            </a:r>
            <a:r>
              <a:rPr spc="15" dirty="0"/>
              <a:t>F9</a:t>
            </a:r>
            <a:r>
              <a:rPr spc="-5" dirty="0"/>
              <a:t> </a:t>
            </a:r>
            <a:r>
              <a:rPr spc="10" dirty="0"/>
              <a:t>v1.1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24598" y="1757650"/>
            <a:ext cx="606425" cy="454025"/>
            <a:chOff x="5724598" y="1757650"/>
            <a:chExt cx="606425" cy="454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9361" y="1762413"/>
              <a:ext cx="596900" cy="444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29361" y="1762413"/>
              <a:ext cx="596900" cy="444500"/>
            </a:xfrm>
            <a:custGeom>
              <a:avLst/>
              <a:gdLst/>
              <a:ahLst/>
              <a:cxnLst/>
              <a:rect l="l" t="t" r="r" b="b"/>
              <a:pathLst>
                <a:path w="596900" h="444500">
                  <a:moveTo>
                    <a:pt x="0" y="0"/>
                  </a:moveTo>
                  <a:lnTo>
                    <a:pt x="596900" y="0"/>
                  </a:lnTo>
                  <a:lnTo>
                    <a:pt x="596900" y="444500"/>
                  </a:lnTo>
                  <a:lnTo>
                    <a:pt x="0" y="444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046537" y="2827337"/>
            <a:ext cx="4098925" cy="1203325"/>
            <a:chOff x="4046537" y="2827337"/>
            <a:chExt cx="4098925" cy="12033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300" y="2832100"/>
              <a:ext cx="4089400" cy="119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51300" y="2832100"/>
              <a:ext cx="4089400" cy="1193800"/>
            </a:xfrm>
            <a:custGeom>
              <a:avLst/>
              <a:gdLst/>
              <a:ahLst/>
              <a:cxnLst/>
              <a:rect l="l" t="t" r="r" b="b"/>
              <a:pathLst>
                <a:path w="4089400" h="1193800">
                  <a:moveTo>
                    <a:pt x="0" y="0"/>
                  </a:moveTo>
                  <a:lnTo>
                    <a:pt x="4089400" y="0"/>
                  </a:lnTo>
                  <a:lnTo>
                    <a:pt x="40894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59000" y="4813300"/>
            <a:ext cx="7649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“Calculating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average payload mass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Booster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version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u="sng" spc="-5" dirty="0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F9</a:t>
            </a:r>
            <a:r>
              <a:rPr sz="2000" i="1" u="sng" dirty="0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 </a:t>
            </a:r>
            <a:r>
              <a:rPr sz="2000" i="1" u="sng" spc="-5" dirty="0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v1.1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only”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53669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First</a:t>
            </a:r>
            <a:r>
              <a:rPr spc="-5" dirty="0"/>
              <a:t> </a:t>
            </a:r>
            <a:r>
              <a:rPr spc="15" dirty="0"/>
              <a:t>Successful</a:t>
            </a:r>
            <a:r>
              <a:rPr spc="-5" dirty="0"/>
              <a:t> </a:t>
            </a:r>
            <a:r>
              <a:rPr spc="15" dirty="0"/>
              <a:t>Ground</a:t>
            </a:r>
            <a:r>
              <a:rPr spc="-5" dirty="0"/>
              <a:t> </a:t>
            </a:r>
            <a:r>
              <a:rPr spc="15" dirty="0"/>
              <a:t>Landing</a:t>
            </a:r>
            <a:r>
              <a:rPr spc="-5" dirty="0"/>
              <a:t> </a:t>
            </a:r>
            <a:r>
              <a:rPr spc="15" dirty="0"/>
              <a:t>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08637" y="1758965"/>
            <a:ext cx="974725" cy="352425"/>
            <a:chOff x="5608637" y="1758965"/>
            <a:chExt cx="974725" cy="352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3400" y="1763727"/>
              <a:ext cx="965200" cy="342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13400" y="1763727"/>
              <a:ext cx="965200" cy="342900"/>
            </a:xfrm>
            <a:custGeom>
              <a:avLst/>
              <a:gdLst/>
              <a:ahLst/>
              <a:cxnLst/>
              <a:rect l="l" t="t" r="r" b="b"/>
              <a:pathLst>
                <a:path w="965200" h="342900">
                  <a:moveTo>
                    <a:pt x="0" y="0"/>
                  </a:moveTo>
                  <a:lnTo>
                    <a:pt x="965200" y="0"/>
                  </a:lnTo>
                  <a:lnTo>
                    <a:pt x="9652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627437" y="2777895"/>
            <a:ext cx="4937125" cy="1216025"/>
            <a:chOff x="3627437" y="2777895"/>
            <a:chExt cx="4937125" cy="1216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2200" y="2782657"/>
              <a:ext cx="4927600" cy="1206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32200" y="2782657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0" y="0"/>
                  </a:moveTo>
                  <a:lnTo>
                    <a:pt x="4927600" y="0"/>
                  </a:lnTo>
                  <a:lnTo>
                    <a:pt x="49276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06600" y="4813300"/>
            <a:ext cx="7946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0" marR="5080" indent="-27813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“Calculating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first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ground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date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MIN</a:t>
            </a:r>
            <a:r>
              <a:rPr sz="2000" i="1" spc="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function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on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date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column”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96900"/>
            <a:ext cx="98405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Successful </a:t>
            </a:r>
            <a:r>
              <a:rPr sz="2500" dirty="0"/>
              <a:t>Drone Ship Landing </a:t>
            </a:r>
            <a:r>
              <a:rPr sz="2500" spc="-5" dirty="0"/>
              <a:t>with </a:t>
            </a:r>
            <a:r>
              <a:rPr sz="2500" dirty="0"/>
              <a:t>Payload </a:t>
            </a:r>
            <a:r>
              <a:rPr sz="2500" spc="-5" dirty="0"/>
              <a:t>between</a:t>
            </a:r>
            <a:r>
              <a:rPr sz="2500" dirty="0"/>
              <a:t> 4000 and 6000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3729037" y="1710308"/>
            <a:ext cx="4733925" cy="1774825"/>
            <a:chOff x="3729037" y="1710308"/>
            <a:chExt cx="4733925" cy="177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1715071"/>
              <a:ext cx="4724400" cy="1765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3800" y="1715071"/>
              <a:ext cx="4724400" cy="1765300"/>
            </a:xfrm>
            <a:custGeom>
              <a:avLst/>
              <a:gdLst/>
              <a:ahLst/>
              <a:cxnLst/>
              <a:rect l="l" t="t" r="r" b="b"/>
              <a:pathLst>
                <a:path w="4724400" h="1765300">
                  <a:moveTo>
                    <a:pt x="0" y="0"/>
                  </a:moveTo>
                  <a:lnTo>
                    <a:pt x="4724400" y="0"/>
                  </a:lnTo>
                  <a:lnTo>
                    <a:pt x="4724400" y="1765300"/>
                  </a:lnTo>
                  <a:lnTo>
                    <a:pt x="0" y="17653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11287" y="3724996"/>
            <a:ext cx="9369425" cy="1216025"/>
            <a:chOff x="1411287" y="3724996"/>
            <a:chExt cx="9369425" cy="1216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50" y="3729758"/>
              <a:ext cx="9359900" cy="1206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16050" y="3729758"/>
              <a:ext cx="9359900" cy="1206500"/>
            </a:xfrm>
            <a:custGeom>
              <a:avLst/>
              <a:gdLst/>
              <a:ahLst/>
              <a:cxnLst/>
              <a:rect l="l" t="t" r="r" b="b"/>
              <a:pathLst>
                <a:path w="9359900" h="1206500">
                  <a:moveTo>
                    <a:pt x="0" y="0"/>
                  </a:moveTo>
                  <a:lnTo>
                    <a:pt x="9359900" y="0"/>
                  </a:lnTo>
                  <a:lnTo>
                    <a:pt x="93599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36800" y="5156200"/>
            <a:ext cx="73812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5080" indent="-2413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“Getting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list of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booster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versions which have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successful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drone ship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their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payload is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the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range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4000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6000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KG”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400" y="1625600"/>
            <a:ext cx="8444230" cy="25196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  <a:tabLst>
                <a:tab pos="50285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objective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thesis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	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 data-driven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approach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predict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favorable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winning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space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race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with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SpaceX landing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2600"/>
              </a:lnSpc>
              <a:spcBef>
                <a:spcPts val="1400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involves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collection, 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wrangling, EDA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visualization,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EDA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SQL,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Building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Folium,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Building a Dashboard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 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using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methodologies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400" y="4800600"/>
            <a:ext cx="8536305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are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summarized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(with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screenshots)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45249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Executive</a:t>
            </a:r>
            <a:r>
              <a:rPr spc="-70" dirty="0"/>
              <a:t> </a:t>
            </a:r>
            <a:r>
              <a:rPr spc="20" dirty="0"/>
              <a:t>Summary</a:t>
            </a:r>
          </a:p>
        </p:txBody>
      </p:sp>
      <p:sp>
        <p:nvSpPr>
          <p:cNvPr id="5" name="object 5"/>
          <p:cNvSpPr/>
          <p:nvPr/>
        </p:nvSpPr>
        <p:spPr>
          <a:xfrm>
            <a:off x="2415208" y="1508761"/>
            <a:ext cx="0" cy="2646045"/>
          </a:xfrm>
          <a:custGeom>
            <a:avLst/>
            <a:gdLst/>
            <a:ahLst/>
            <a:cxnLst/>
            <a:rect l="l" t="t" r="r" b="b"/>
            <a:pathLst>
              <a:path h="2646045">
                <a:moveTo>
                  <a:pt x="0" y="0"/>
                </a:moveTo>
                <a:lnTo>
                  <a:pt x="0" y="2645796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5208" y="4766309"/>
            <a:ext cx="0" cy="1259840"/>
          </a:xfrm>
          <a:custGeom>
            <a:avLst/>
            <a:gdLst/>
            <a:ahLst/>
            <a:cxnLst/>
            <a:rect l="l" t="t" r="r" b="b"/>
            <a:pathLst>
              <a:path h="1259839">
                <a:moveTo>
                  <a:pt x="0" y="0"/>
                </a:moveTo>
                <a:lnTo>
                  <a:pt x="0" y="1259263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2600" y="2501900"/>
            <a:ext cx="1677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Summary of </a:t>
            </a:r>
            <a:r>
              <a:rPr sz="2000" spc="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me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hodologies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82600" y="5067300"/>
            <a:ext cx="13950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r>
              <a:rPr sz="2000" spc="-10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of </a:t>
            </a:r>
            <a:r>
              <a:rPr sz="2000" spc="-54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3973"/>
            <a:ext cx="10040620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Total</a:t>
            </a:r>
            <a:r>
              <a:rPr spc="5" dirty="0"/>
              <a:t> </a:t>
            </a:r>
            <a:r>
              <a:rPr spc="20" dirty="0"/>
              <a:t>Number</a:t>
            </a:r>
            <a:r>
              <a:rPr spc="10" dirty="0"/>
              <a:t> </a:t>
            </a:r>
            <a:r>
              <a:rPr spc="15" dirty="0"/>
              <a:t>of</a:t>
            </a:r>
            <a:r>
              <a:rPr spc="10" dirty="0"/>
              <a:t> </a:t>
            </a:r>
            <a:r>
              <a:rPr spc="15" dirty="0"/>
              <a:t>Successful</a:t>
            </a:r>
            <a:r>
              <a:rPr spc="10" dirty="0"/>
              <a:t> </a:t>
            </a:r>
            <a:r>
              <a:rPr spc="20" dirty="0"/>
              <a:t>and</a:t>
            </a:r>
            <a:r>
              <a:rPr spc="10" dirty="0"/>
              <a:t> </a:t>
            </a:r>
            <a:r>
              <a:rPr spc="15" dirty="0"/>
              <a:t>Failure</a:t>
            </a:r>
            <a:r>
              <a:rPr spc="10" dirty="0"/>
              <a:t> </a:t>
            </a:r>
            <a:r>
              <a:rPr spc="15" dirty="0"/>
              <a:t>Mission</a:t>
            </a:r>
            <a:r>
              <a:rPr spc="10" dirty="0"/>
              <a:t> </a:t>
            </a:r>
            <a:r>
              <a:rPr spc="20" dirty="0"/>
              <a:t>Outcomes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90727" y="1718335"/>
            <a:ext cx="1698625" cy="669925"/>
            <a:chOff x="3390727" y="1718335"/>
            <a:chExt cx="1698625" cy="669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5489" y="1723097"/>
              <a:ext cx="1689100" cy="66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95489" y="172309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0" y="0"/>
                  </a:moveTo>
                  <a:lnTo>
                    <a:pt x="1689100" y="0"/>
                  </a:lnTo>
                  <a:lnTo>
                    <a:pt x="16891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75213" y="1711985"/>
            <a:ext cx="1393825" cy="682625"/>
            <a:chOff x="6775213" y="1711985"/>
            <a:chExt cx="1393825" cy="6826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9976" y="1716747"/>
              <a:ext cx="1384300" cy="67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79976" y="1716747"/>
              <a:ext cx="1384300" cy="673100"/>
            </a:xfrm>
            <a:custGeom>
              <a:avLst/>
              <a:gdLst/>
              <a:ahLst/>
              <a:cxnLst/>
              <a:rect l="l" t="t" r="r" b="b"/>
              <a:pathLst>
                <a:path w="1384300" h="673100">
                  <a:moveTo>
                    <a:pt x="0" y="0"/>
                  </a:moveTo>
                  <a:lnTo>
                    <a:pt x="1384300" y="0"/>
                  </a:lnTo>
                  <a:lnTo>
                    <a:pt x="1384300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99016" y="2992053"/>
            <a:ext cx="10718800" cy="1228725"/>
            <a:chOff x="899016" y="2992053"/>
            <a:chExt cx="10718800" cy="12287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78" y="3013162"/>
              <a:ext cx="5549900" cy="1193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3778" y="3013162"/>
              <a:ext cx="5549900" cy="1193800"/>
            </a:xfrm>
            <a:custGeom>
              <a:avLst/>
              <a:gdLst/>
              <a:ahLst/>
              <a:cxnLst/>
              <a:rect l="l" t="t" r="r" b="b"/>
              <a:pathLst>
                <a:path w="5549900" h="1193800">
                  <a:moveTo>
                    <a:pt x="0" y="0"/>
                  </a:moveTo>
                  <a:lnTo>
                    <a:pt x="5549900" y="0"/>
                  </a:lnTo>
                  <a:lnTo>
                    <a:pt x="55499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160" y="2996816"/>
              <a:ext cx="52578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5160" y="2996816"/>
              <a:ext cx="5257800" cy="1219200"/>
            </a:xfrm>
            <a:custGeom>
              <a:avLst/>
              <a:gdLst/>
              <a:ahLst/>
              <a:cxnLst/>
              <a:rect l="l" t="t" r="r" b="b"/>
              <a:pathLst>
                <a:path w="5257800" h="1219200">
                  <a:moveTo>
                    <a:pt x="0" y="0"/>
                  </a:moveTo>
                  <a:lnTo>
                    <a:pt x="5257800" y="0"/>
                  </a:lnTo>
                  <a:lnTo>
                    <a:pt x="52578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47900" y="5156200"/>
            <a:ext cx="75647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“Getting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count of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total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failure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missions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based on landing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outcome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name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starting with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‘Success’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for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missions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‘Failure’” for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failure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missions”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19379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Boosters</a:t>
            </a:r>
            <a:r>
              <a:rPr spc="-15" dirty="0"/>
              <a:t> </a:t>
            </a:r>
            <a:r>
              <a:rPr spc="15" dirty="0"/>
              <a:t>Carried</a:t>
            </a:r>
            <a:r>
              <a:rPr spc="-15" dirty="0"/>
              <a:t> </a:t>
            </a:r>
            <a:r>
              <a:rPr spc="20" dirty="0"/>
              <a:t>Maximum</a:t>
            </a:r>
            <a:r>
              <a:rPr spc="-15" dirty="0"/>
              <a:t> </a:t>
            </a:r>
            <a:r>
              <a:rPr spc="15" dirty="0"/>
              <a:t>Payload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026" y="1677923"/>
            <a:ext cx="3146425" cy="4479925"/>
            <a:chOff x="838026" y="1677923"/>
            <a:chExt cx="3146425" cy="4479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89" y="1682686"/>
              <a:ext cx="3136900" cy="447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2789" y="1682686"/>
              <a:ext cx="3136900" cy="4470400"/>
            </a:xfrm>
            <a:custGeom>
              <a:avLst/>
              <a:gdLst/>
              <a:ahLst/>
              <a:cxnLst/>
              <a:rect l="l" t="t" r="r" b="b"/>
              <a:pathLst>
                <a:path w="3136900" h="4470400">
                  <a:moveTo>
                    <a:pt x="0" y="0"/>
                  </a:moveTo>
                  <a:lnTo>
                    <a:pt x="3136900" y="0"/>
                  </a:lnTo>
                  <a:lnTo>
                    <a:pt x="3136900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42445" y="1677923"/>
            <a:ext cx="7400925" cy="1241425"/>
            <a:chOff x="4242445" y="1677923"/>
            <a:chExt cx="7400925" cy="1241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207" y="1682686"/>
              <a:ext cx="7391400" cy="1231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47207" y="1682686"/>
              <a:ext cx="7391400" cy="1231900"/>
            </a:xfrm>
            <a:custGeom>
              <a:avLst/>
              <a:gdLst/>
              <a:ahLst/>
              <a:cxnLst/>
              <a:rect l="l" t="t" r="r" b="b"/>
              <a:pathLst>
                <a:path w="7391400" h="1231900">
                  <a:moveTo>
                    <a:pt x="0" y="0"/>
                  </a:moveTo>
                  <a:lnTo>
                    <a:pt x="7391400" y="0"/>
                  </a:lnTo>
                  <a:lnTo>
                    <a:pt x="7391400" y="1231900"/>
                  </a:lnTo>
                  <a:lnTo>
                    <a:pt x="0" y="1231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81500" y="4597400"/>
            <a:ext cx="71831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“Obtained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boosters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carrying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maximum payload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first selecting </a:t>
            </a:r>
            <a:r>
              <a:rPr sz="2000" i="1" spc="-5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maximum of payload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then selecting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 booster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version, payload using a subquery (query inside a 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query)”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796029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2015</a:t>
            </a:r>
            <a:r>
              <a:rPr spc="-15" dirty="0"/>
              <a:t> </a:t>
            </a:r>
            <a:r>
              <a:rPr spc="15" dirty="0"/>
              <a:t>Launch</a:t>
            </a:r>
            <a:r>
              <a:rPr spc="-10" dirty="0"/>
              <a:t> </a:t>
            </a:r>
            <a:r>
              <a:rPr spc="15" dirty="0"/>
              <a:t>Records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2137" y="2814637"/>
            <a:ext cx="8467725" cy="1228725"/>
            <a:chOff x="1862137" y="2814637"/>
            <a:chExt cx="8467725" cy="1228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900" y="2819400"/>
              <a:ext cx="8458200" cy="1219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66900" y="2819400"/>
              <a:ext cx="8458200" cy="1219200"/>
            </a:xfrm>
            <a:custGeom>
              <a:avLst/>
              <a:gdLst/>
              <a:ahLst/>
              <a:cxnLst/>
              <a:rect l="l" t="t" r="r" b="b"/>
              <a:pathLst>
                <a:path w="8458200" h="1219200">
                  <a:moveTo>
                    <a:pt x="0" y="0"/>
                  </a:moveTo>
                  <a:lnTo>
                    <a:pt x="8458200" y="0"/>
                  </a:lnTo>
                  <a:lnTo>
                    <a:pt x="845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70287" y="1562072"/>
            <a:ext cx="5051425" cy="1038225"/>
            <a:chOff x="3570287" y="1562072"/>
            <a:chExt cx="5051425" cy="10382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5050" y="1566834"/>
              <a:ext cx="5041900" cy="1028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75050" y="1566834"/>
              <a:ext cx="5041900" cy="1028700"/>
            </a:xfrm>
            <a:custGeom>
              <a:avLst/>
              <a:gdLst/>
              <a:ahLst/>
              <a:cxnLst/>
              <a:rect l="l" t="t" r="r" b="b"/>
              <a:pathLst>
                <a:path w="5041900" h="1028700">
                  <a:moveTo>
                    <a:pt x="0" y="0"/>
                  </a:moveTo>
                  <a:lnTo>
                    <a:pt x="5041900" y="0"/>
                  </a:lnTo>
                  <a:lnTo>
                    <a:pt x="50419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05100" y="4610100"/>
            <a:ext cx="6775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“Get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list of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failed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landing_outcome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along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with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booster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version and launch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site for the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year 2015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table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WHERE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clause”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84200"/>
            <a:ext cx="9950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Rank</a:t>
            </a:r>
            <a:r>
              <a:rPr sz="2800" spc="-15" dirty="0"/>
              <a:t> </a:t>
            </a:r>
            <a:r>
              <a:rPr sz="2800" dirty="0"/>
              <a:t>Landing</a:t>
            </a:r>
            <a:r>
              <a:rPr sz="2800" spc="-5" dirty="0"/>
              <a:t> Outcomes</a:t>
            </a:r>
            <a:r>
              <a:rPr sz="2800" spc="-10" dirty="0"/>
              <a:t> </a:t>
            </a:r>
            <a:r>
              <a:rPr sz="2800" spc="-5" dirty="0"/>
              <a:t>Between</a:t>
            </a:r>
            <a:r>
              <a:rPr sz="2800" spc="-10" dirty="0"/>
              <a:t> </a:t>
            </a:r>
            <a:r>
              <a:rPr sz="2800" dirty="0"/>
              <a:t>2010-06-04</a:t>
            </a:r>
            <a:r>
              <a:rPr sz="2800" spc="-5" dirty="0"/>
              <a:t> </a:t>
            </a:r>
            <a:r>
              <a:rPr sz="2800" dirty="0"/>
              <a:t>and</a:t>
            </a:r>
            <a:r>
              <a:rPr sz="2800" spc="-5" dirty="0"/>
              <a:t> </a:t>
            </a:r>
            <a:r>
              <a:rPr sz="2800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628900" y="5194300"/>
            <a:ext cx="693483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“Obtained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count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landing_outcome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in descending order 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occurred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between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above 2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dates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GROUP</a:t>
            </a:r>
            <a:r>
              <a:rPr sz="2000" i="1" spc="-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sz="2000" i="1" spc="-4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ORDER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sz="2000" i="1" spc="-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clauses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6960" y="1563086"/>
            <a:ext cx="1978025" cy="2422525"/>
            <a:chOff x="1376960" y="1563086"/>
            <a:chExt cx="1978025" cy="2422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723" y="1567849"/>
              <a:ext cx="1968500" cy="2413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1723" y="1567849"/>
              <a:ext cx="1968500" cy="2413000"/>
            </a:xfrm>
            <a:custGeom>
              <a:avLst/>
              <a:gdLst/>
              <a:ahLst/>
              <a:cxnLst/>
              <a:rect l="l" t="t" r="r" b="b"/>
              <a:pathLst>
                <a:path w="1968500" h="2413000">
                  <a:moveTo>
                    <a:pt x="0" y="0"/>
                  </a:moveTo>
                  <a:lnTo>
                    <a:pt x="1968500" y="0"/>
                  </a:lnTo>
                  <a:lnTo>
                    <a:pt x="1968500" y="2413000"/>
                  </a:lnTo>
                  <a:lnTo>
                    <a:pt x="0" y="2413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194033" y="1563086"/>
            <a:ext cx="5089525" cy="1381125"/>
            <a:chOff x="4194033" y="1563086"/>
            <a:chExt cx="5089525" cy="1381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8796" y="1567849"/>
              <a:ext cx="5080000" cy="1371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98796" y="1567849"/>
              <a:ext cx="5080000" cy="1371600"/>
            </a:xfrm>
            <a:custGeom>
              <a:avLst/>
              <a:gdLst/>
              <a:ahLst/>
              <a:cxnLst/>
              <a:rect l="l" t="t" r="r" b="b"/>
              <a:pathLst>
                <a:path w="5080000" h="1371600">
                  <a:moveTo>
                    <a:pt x="0" y="0"/>
                  </a:moveTo>
                  <a:lnTo>
                    <a:pt x="5080000" y="0"/>
                  </a:lnTo>
                  <a:lnTo>
                    <a:pt x="50800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053204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Launch</a:t>
            </a:r>
            <a:r>
              <a:rPr spc="-5" dirty="0"/>
              <a:t> </a:t>
            </a:r>
            <a:r>
              <a:rPr spc="10" dirty="0"/>
              <a:t>Sites</a:t>
            </a:r>
            <a:r>
              <a:rPr spc="-10" dirty="0"/>
              <a:t> </a:t>
            </a:r>
            <a:r>
              <a:rPr spc="20" dirty="0"/>
              <a:t>On</a:t>
            </a:r>
            <a:r>
              <a:rPr spc="-170" dirty="0"/>
              <a:t> </a:t>
            </a:r>
            <a:r>
              <a:rPr spc="20" dirty="0"/>
              <a:t>A</a:t>
            </a:r>
            <a:r>
              <a:rPr spc="-170" dirty="0"/>
              <a:t> </a:t>
            </a:r>
            <a:r>
              <a:rPr spc="2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1539088"/>
            <a:ext cx="10515600" cy="3419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01900" y="5194300"/>
            <a:ext cx="71850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0" marR="5080" indent="-1689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“SpaceX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sites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are in–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Florida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on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the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USA</a:t>
            </a:r>
            <a:r>
              <a:rPr sz="2000" i="1" spc="-114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east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coast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California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on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USA</a:t>
            </a:r>
            <a:r>
              <a:rPr sz="2000" i="1" spc="-1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west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coast”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68845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Sites</a:t>
            </a:r>
            <a:r>
              <a:rPr spc="-165" dirty="0"/>
              <a:t> </a:t>
            </a:r>
            <a:r>
              <a:rPr spc="20" dirty="0"/>
              <a:t>And</a:t>
            </a:r>
            <a:r>
              <a:rPr dirty="0"/>
              <a:t> </a:t>
            </a:r>
            <a:r>
              <a:rPr spc="15" dirty="0"/>
              <a:t>Launch</a:t>
            </a:r>
            <a:r>
              <a:rPr spc="5" dirty="0"/>
              <a:t> </a:t>
            </a:r>
            <a:r>
              <a:rPr spc="15" dirty="0"/>
              <a:t>Outcomes</a:t>
            </a:r>
            <a:r>
              <a:rPr dirty="0"/>
              <a:t> </a:t>
            </a:r>
            <a:r>
              <a:rPr spc="20" dirty="0"/>
              <a:t>On</a:t>
            </a:r>
            <a:r>
              <a:rPr spc="-160" dirty="0"/>
              <a:t> </a:t>
            </a:r>
            <a:r>
              <a:rPr spc="20" dirty="0"/>
              <a:t>A</a:t>
            </a:r>
            <a:r>
              <a:rPr spc="-165" dirty="0"/>
              <a:t> </a:t>
            </a:r>
            <a:r>
              <a:rPr spc="2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154" y="1466662"/>
            <a:ext cx="5537555" cy="3485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3754" y="1466662"/>
            <a:ext cx="4747084" cy="34855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01900" y="5194300"/>
            <a:ext cx="7198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0" marR="5080" indent="-24765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“Green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colored are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 successful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 and red colored are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the failed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launches”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5216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Launch</a:t>
            </a:r>
            <a:r>
              <a:rPr spc="5" dirty="0"/>
              <a:t> </a:t>
            </a:r>
            <a:r>
              <a:rPr spc="10" dirty="0"/>
              <a:t>Site</a:t>
            </a:r>
            <a:r>
              <a:rPr spc="5" dirty="0"/>
              <a:t> </a:t>
            </a:r>
            <a:r>
              <a:rPr spc="10" dirty="0"/>
              <a:t>Proximities</a:t>
            </a:r>
            <a:r>
              <a:rPr spc="5" dirty="0"/>
              <a:t> </a:t>
            </a:r>
            <a:r>
              <a:rPr spc="20" dirty="0"/>
              <a:t>On</a:t>
            </a:r>
            <a:r>
              <a:rPr spc="-160" dirty="0"/>
              <a:t> </a:t>
            </a:r>
            <a:r>
              <a:rPr spc="20" dirty="0"/>
              <a:t>A</a:t>
            </a:r>
            <a:r>
              <a:rPr spc="-160" dirty="0"/>
              <a:t> </a:t>
            </a:r>
            <a:r>
              <a:rPr spc="2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756" y="1494764"/>
            <a:ext cx="6934488" cy="32366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4600" y="5194300"/>
            <a:ext cx="71697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 marR="5080" indent="-11430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“Here, we can observe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distance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of launch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sites from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east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coast,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highways,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key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road,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railway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line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visualized”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385300" y="2692400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7DDB"/>
                </a:solidFill>
                <a:latin typeface="Arial MT"/>
                <a:cs typeface="Arial MT"/>
              </a:rPr>
              <a:t>coast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9200" y="36703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7DDB"/>
                </a:solidFill>
                <a:latin typeface="Arial MT"/>
                <a:cs typeface="Arial MT"/>
              </a:rPr>
              <a:t>highway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4152900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C7DDB"/>
                </a:solidFill>
                <a:latin typeface="Arial MT"/>
                <a:cs typeface="Arial MT"/>
              </a:rPr>
              <a:t>road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25208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Success</a:t>
            </a:r>
            <a:r>
              <a:rPr spc="-5" dirty="0"/>
              <a:t> </a:t>
            </a:r>
            <a:r>
              <a:rPr spc="15" dirty="0"/>
              <a:t>Rate</a:t>
            </a:r>
            <a:r>
              <a:rPr dirty="0"/>
              <a:t> </a:t>
            </a:r>
            <a:r>
              <a:rPr spc="15" dirty="0"/>
              <a:t>by</a:t>
            </a:r>
            <a:r>
              <a:rPr dirty="0"/>
              <a:t> </a:t>
            </a:r>
            <a:r>
              <a:rPr spc="15" dirty="0"/>
              <a:t>Launch</a:t>
            </a:r>
            <a:r>
              <a:rPr spc="5" dirty="0"/>
              <a:t> </a:t>
            </a:r>
            <a:r>
              <a:rPr spc="10" dirty="0"/>
              <a:t>Sites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8615" y="1489205"/>
            <a:ext cx="10637520" cy="4314190"/>
            <a:chOff x="648615" y="1489205"/>
            <a:chExt cx="10637520" cy="4314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15" y="1489205"/>
              <a:ext cx="10636995" cy="43140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2036" y="3910779"/>
              <a:ext cx="2401570" cy="1340485"/>
            </a:xfrm>
            <a:custGeom>
              <a:avLst/>
              <a:gdLst/>
              <a:ahLst/>
              <a:cxnLst/>
              <a:rect l="l" t="t" r="r" b="b"/>
              <a:pathLst>
                <a:path w="2401570" h="1340485">
                  <a:moveTo>
                    <a:pt x="2212687" y="208546"/>
                  </a:moveTo>
                  <a:lnTo>
                    <a:pt x="444252" y="208546"/>
                  </a:lnTo>
                  <a:lnTo>
                    <a:pt x="394110" y="215284"/>
                  </a:lnTo>
                  <a:lnTo>
                    <a:pt x="349053" y="234298"/>
                  </a:lnTo>
                  <a:lnTo>
                    <a:pt x="310879" y="263791"/>
                  </a:lnTo>
                  <a:lnTo>
                    <a:pt x="281386" y="301965"/>
                  </a:lnTo>
                  <a:lnTo>
                    <a:pt x="262372" y="347022"/>
                  </a:lnTo>
                  <a:lnTo>
                    <a:pt x="255635" y="397160"/>
                  </a:lnTo>
                  <a:lnTo>
                    <a:pt x="255634" y="1151611"/>
                  </a:lnTo>
                  <a:lnTo>
                    <a:pt x="262372" y="1201753"/>
                  </a:lnTo>
                  <a:lnTo>
                    <a:pt x="281386" y="1246810"/>
                  </a:lnTo>
                  <a:lnTo>
                    <a:pt x="310879" y="1284984"/>
                  </a:lnTo>
                  <a:lnTo>
                    <a:pt x="349053" y="1314477"/>
                  </a:lnTo>
                  <a:lnTo>
                    <a:pt x="394110" y="1333492"/>
                  </a:lnTo>
                  <a:lnTo>
                    <a:pt x="444252" y="1340229"/>
                  </a:lnTo>
                  <a:lnTo>
                    <a:pt x="2212687" y="1340229"/>
                  </a:lnTo>
                  <a:lnTo>
                    <a:pt x="2262830" y="1333492"/>
                  </a:lnTo>
                  <a:lnTo>
                    <a:pt x="2307887" y="1314477"/>
                  </a:lnTo>
                  <a:lnTo>
                    <a:pt x="2346061" y="1284984"/>
                  </a:lnTo>
                  <a:lnTo>
                    <a:pt x="2375555" y="1246810"/>
                  </a:lnTo>
                  <a:lnTo>
                    <a:pt x="2394569" y="1201753"/>
                  </a:lnTo>
                  <a:lnTo>
                    <a:pt x="2401307" y="1151611"/>
                  </a:lnTo>
                  <a:lnTo>
                    <a:pt x="2401306" y="397160"/>
                  </a:lnTo>
                  <a:lnTo>
                    <a:pt x="2394569" y="347022"/>
                  </a:lnTo>
                  <a:lnTo>
                    <a:pt x="2375555" y="301965"/>
                  </a:lnTo>
                  <a:lnTo>
                    <a:pt x="2346061" y="263791"/>
                  </a:lnTo>
                  <a:lnTo>
                    <a:pt x="2307887" y="234298"/>
                  </a:lnTo>
                  <a:lnTo>
                    <a:pt x="2262830" y="215284"/>
                  </a:lnTo>
                  <a:lnTo>
                    <a:pt x="2212687" y="208546"/>
                  </a:lnTo>
                  <a:close/>
                </a:path>
                <a:path w="2401570" h="1340485">
                  <a:moveTo>
                    <a:pt x="0" y="0"/>
                  </a:moveTo>
                  <a:lnTo>
                    <a:pt x="613246" y="208546"/>
                  </a:lnTo>
                  <a:lnTo>
                    <a:pt x="1149664" y="208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2036" y="3910779"/>
              <a:ext cx="2401570" cy="1340485"/>
            </a:xfrm>
            <a:custGeom>
              <a:avLst/>
              <a:gdLst/>
              <a:ahLst/>
              <a:cxnLst/>
              <a:rect l="l" t="t" r="r" b="b"/>
              <a:pathLst>
                <a:path w="2401570" h="1340485">
                  <a:moveTo>
                    <a:pt x="255634" y="397164"/>
                  </a:moveTo>
                  <a:lnTo>
                    <a:pt x="262372" y="347022"/>
                  </a:lnTo>
                  <a:lnTo>
                    <a:pt x="281386" y="301965"/>
                  </a:lnTo>
                  <a:lnTo>
                    <a:pt x="310879" y="263791"/>
                  </a:lnTo>
                  <a:lnTo>
                    <a:pt x="349053" y="234298"/>
                  </a:lnTo>
                  <a:lnTo>
                    <a:pt x="394110" y="215284"/>
                  </a:lnTo>
                  <a:lnTo>
                    <a:pt x="444252" y="208546"/>
                  </a:lnTo>
                  <a:lnTo>
                    <a:pt x="613247" y="208546"/>
                  </a:lnTo>
                  <a:lnTo>
                    <a:pt x="0" y="0"/>
                  </a:lnTo>
                  <a:lnTo>
                    <a:pt x="1149664" y="208546"/>
                  </a:lnTo>
                  <a:lnTo>
                    <a:pt x="2212689" y="208546"/>
                  </a:lnTo>
                  <a:lnTo>
                    <a:pt x="2262831" y="215284"/>
                  </a:lnTo>
                  <a:lnTo>
                    <a:pt x="2307888" y="234298"/>
                  </a:lnTo>
                  <a:lnTo>
                    <a:pt x="2346062" y="263791"/>
                  </a:lnTo>
                  <a:lnTo>
                    <a:pt x="2375555" y="301965"/>
                  </a:lnTo>
                  <a:lnTo>
                    <a:pt x="2394569" y="347022"/>
                  </a:lnTo>
                  <a:lnTo>
                    <a:pt x="2401307" y="397164"/>
                  </a:lnTo>
                  <a:lnTo>
                    <a:pt x="2401307" y="1151611"/>
                  </a:lnTo>
                  <a:lnTo>
                    <a:pt x="2394569" y="1201754"/>
                  </a:lnTo>
                  <a:lnTo>
                    <a:pt x="2375555" y="1246810"/>
                  </a:lnTo>
                  <a:lnTo>
                    <a:pt x="2346062" y="1284984"/>
                  </a:lnTo>
                  <a:lnTo>
                    <a:pt x="2307888" y="1314477"/>
                  </a:lnTo>
                  <a:lnTo>
                    <a:pt x="2262831" y="1333492"/>
                  </a:lnTo>
                  <a:lnTo>
                    <a:pt x="2212689" y="1340229"/>
                  </a:lnTo>
                  <a:lnTo>
                    <a:pt x="444252" y="1340229"/>
                  </a:lnTo>
                  <a:lnTo>
                    <a:pt x="394110" y="1333492"/>
                  </a:lnTo>
                  <a:lnTo>
                    <a:pt x="349053" y="1314477"/>
                  </a:lnTo>
                  <a:lnTo>
                    <a:pt x="310879" y="1284984"/>
                  </a:lnTo>
                  <a:lnTo>
                    <a:pt x="281386" y="1246810"/>
                  </a:lnTo>
                  <a:lnTo>
                    <a:pt x="262372" y="1201754"/>
                  </a:lnTo>
                  <a:lnTo>
                    <a:pt x="255634" y="1151611"/>
                  </a:lnTo>
                  <a:lnTo>
                    <a:pt x="255634" y="397161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58000" y="4241800"/>
            <a:ext cx="1876425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1899"/>
              </a:lnSpc>
              <a:spcBef>
                <a:spcPts val="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KSC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LC-39A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has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successful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554481"/>
            <a:ext cx="203898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6200" y="1818894"/>
            <a:ext cx="8921115" cy="117030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82700"/>
              </a:lnSpc>
              <a:spcBef>
                <a:spcPts val="575"/>
              </a:spcBef>
              <a:tabLst>
                <a:tab pos="3609975" algn="l"/>
                <a:tab pos="8192770" algn="l"/>
              </a:tabLst>
            </a:pP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age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of commercial space travelling,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advertises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its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 website that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9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rocket	launches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260+%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cheaper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(with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62 </a:t>
            </a:r>
            <a:r>
              <a:rPr sz="2150" spc="-5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million dollars while other providers cost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upward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165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million dollars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each),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much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savings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because SpaceX can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reuse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first	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6200" y="4284421"/>
            <a:ext cx="9140190" cy="162560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1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stage?</a:t>
            </a:r>
            <a:endParaRPr sz="215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are the parameters that influence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 optimal success in landing?</a:t>
            </a:r>
            <a:endParaRPr sz="2150">
              <a:latin typeface="Arial MT"/>
              <a:cs typeface="Arial MT"/>
            </a:endParaRPr>
          </a:p>
          <a:p>
            <a:pPr marL="469900" marR="5080" indent="-457200">
              <a:lnSpc>
                <a:spcPts val="2100"/>
              </a:lnSpc>
              <a:spcBef>
                <a:spcPts val="139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How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leverage the insight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potentially bid against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sz="2150" spc="-5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launch?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5208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5208" y="3976099"/>
            <a:ext cx="0" cy="2049780"/>
          </a:xfrm>
          <a:custGeom>
            <a:avLst/>
            <a:gdLst/>
            <a:ahLst/>
            <a:cxnLst/>
            <a:rect l="l" t="t" r="r" b="b"/>
            <a:pathLst>
              <a:path h="2049779">
                <a:moveTo>
                  <a:pt x="0" y="0"/>
                </a:moveTo>
                <a:lnTo>
                  <a:pt x="0" y="2049472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8800" y="2146300"/>
            <a:ext cx="13957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Project </a:t>
            </a:r>
            <a:r>
              <a:rPr sz="2000" spc="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background </a:t>
            </a:r>
            <a:r>
              <a:rPr sz="2000" spc="-54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and</a:t>
            </a:r>
            <a:r>
              <a:rPr sz="2000" spc="-7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Context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8800" y="4673600"/>
            <a:ext cx="1451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Problems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to </a:t>
            </a:r>
            <a:r>
              <a:rPr sz="2000" spc="-54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find</a:t>
            </a:r>
            <a:r>
              <a:rPr sz="2000" spc="-8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answers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97332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Most</a:t>
            </a:r>
            <a:r>
              <a:rPr spc="-10" dirty="0"/>
              <a:t> </a:t>
            </a:r>
            <a:r>
              <a:rPr spc="15" dirty="0"/>
              <a:t>Successful</a:t>
            </a:r>
            <a:r>
              <a:rPr spc="-10" dirty="0"/>
              <a:t> </a:t>
            </a:r>
            <a:r>
              <a:rPr spc="15" dirty="0"/>
              <a:t>Launch</a:t>
            </a:r>
            <a:r>
              <a:rPr dirty="0"/>
              <a:t> </a:t>
            </a:r>
            <a:r>
              <a:rPr spc="10" dirty="0"/>
              <a:t>Site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355" y="1564606"/>
            <a:ext cx="11445240" cy="4461510"/>
            <a:chOff x="473355" y="1564606"/>
            <a:chExt cx="11445240" cy="4461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5" y="1564606"/>
              <a:ext cx="11445185" cy="44609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09267" y="2626635"/>
              <a:ext cx="2796540" cy="1040130"/>
            </a:xfrm>
            <a:custGeom>
              <a:avLst/>
              <a:gdLst/>
              <a:ahLst/>
              <a:cxnLst/>
              <a:rect l="l" t="t" r="r" b="b"/>
              <a:pathLst>
                <a:path w="2796540" h="1040129">
                  <a:moveTo>
                    <a:pt x="2650092" y="161832"/>
                  </a:moveTo>
                  <a:lnTo>
                    <a:pt x="444069" y="161832"/>
                  </a:lnTo>
                  <a:lnTo>
                    <a:pt x="397805" y="169294"/>
                  </a:lnTo>
                  <a:lnTo>
                    <a:pt x="357626" y="190072"/>
                  </a:lnTo>
                  <a:lnTo>
                    <a:pt x="325942" y="221756"/>
                  </a:lnTo>
                  <a:lnTo>
                    <a:pt x="305163" y="261936"/>
                  </a:lnTo>
                  <a:lnTo>
                    <a:pt x="297702" y="308195"/>
                  </a:lnTo>
                  <a:lnTo>
                    <a:pt x="297701" y="893652"/>
                  </a:lnTo>
                  <a:lnTo>
                    <a:pt x="305163" y="939914"/>
                  </a:lnTo>
                  <a:lnTo>
                    <a:pt x="325942" y="980093"/>
                  </a:lnTo>
                  <a:lnTo>
                    <a:pt x="357626" y="1011777"/>
                  </a:lnTo>
                  <a:lnTo>
                    <a:pt x="397805" y="1032556"/>
                  </a:lnTo>
                  <a:lnTo>
                    <a:pt x="444069" y="1040018"/>
                  </a:lnTo>
                  <a:lnTo>
                    <a:pt x="2650092" y="1040018"/>
                  </a:lnTo>
                  <a:lnTo>
                    <a:pt x="2696356" y="1032556"/>
                  </a:lnTo>
                  <a:lnTo>
                    <a:pt x="2736535" y="1011777"/>
                  </a:lnTo>
                  <a:lnTo>
                    <a:pt x="2768219" y="980093"/>
                  </a:lnTo>
                  <a:lnTo>
                    <a:pt x="2788998" y="939914"/>
                  </a:lnTo>
                  <a:lnTo>
                    <a:pt x="2796459" y="893652"/>
                  </a:lnTo>
                  <a:lnTo>
                    <a:pt x="2796459" y="308195"/>
                  </a:lnTo>
                  <a:lnTo>
                    <a:pt x="2788998" y="261936"/>
                  </a:lnTo>
                  <a:lnTo>
                    <a:pt x="2768219" y="221756"/>
                  </a:lnTo>
                  <a:lnTo>
                    <a:pt x="2736535" y="190072"/>
                  </a:lnTo>
                  <a:lnTo>
                    <a:pt x="2696356" y="169294"/>
                  </a:lnTo>
                  <a:lnTo>
                    <a:pt x="2650092" y="161832"/>
                  </a:lnTo>
                  <a:close/>
                </a:path>
                <a:path w="2796540" h="1040129">
                  <a:moveTo>
                    <a:pt x="0" y="0"/>
                  </a:moveTo>
                  <a:lnTo>
                    <a:pt x="714162" y="161832"/>
                  </a:lnTo>
                  <a:lnTo>
                    <a:pt x="1338851" y="161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09267" y="2626635"/>
              <a:ext cx="2796540" cy="1040130"/>
            </a:xfrm>
            <a:custGeom>
              <a:avLst/>
              <a:gdLst/>
              <a:ahLst/>
              <a:cxnLst/>
              <a:rect l="l" t="t" r="r" b="b"/>
              <a:pathLst>
                <a:path w="2796540" h="1040129">
                  <a:moveTo>
                    <a:pt x="297701" y="308199"/>
                  </a:moveTo>
                  <a:lnTo>
                    <a:pt x="305163" y="261935"/>
                  </a:lnTo>
                  <a:lnTo>
                    <a:pt x="325942" y="221756"/>
                  </a:lnTo>
                  <a:lnTo>
                    <a:pt x="357626" y="190072"/>
                  </a:lnTo>
                  <a:lnTo>
                    <a:pt x="397805" y="169293"/>
                  </a:lnTo>
                  <a:lnTo>
                    <a:pt x="444068" y="161832"/>
                  </a:lnTo>
                  <a:lnTo>
                    <a:pt x="714162" y="161832"/>
                  </a:lnTo>
                  <a:lnTo>
                    <a:pt x="0" y="0"/>
                  </a:lnTo>
                  <a:lnTo>
                    <a:pt x="1338850" y="161832"/>
                  </a:lnTo>
                  <a:lnTo>
                    <a:pt x="2650092" y="161832"/>
                  </a:lnTo>
                  <a:lnTo>
                    <a:pt x="2696355" y="169293"/>
                  </a:lnTo>
                  <a:lnTo>
                    <a:pt x="2736534" y="190072"/>
                  </a:lnTo>
                  <a:lnTo>
                    <a:pt x="2768218" y="221756"/>
                  </a:lnTo>
                  <a:lnTo>
                    <a:pt x="2788996" y="261935"/>
                  </a:lnTo>
                  <a:lnTo>
                    <a:pt x="2796458" y="308199"/>
                  </a:lnTo>
                  <a:lnTo>
                    <a:pt x="2796458" y="893650"/>
                  </a:lnTo>
                  <a:lnTo>
                    <a:pt x="2788996" y="939914"/>
                  </a:lnTo>
                  <a:lnTo>
                    <a:pt x="2768218" y="980093"/>
                  </a:lnTo>
                  <a:lnTo>
                    <a:pt x="2736534" y="1011777"/>
                  </a:lnTo>
                  <a:lnTo>
                    <a:pt x="2696355" y="1032556"/>
                  </a:lnTo>
                  <a:lnTo>
                    <a:pt x="2650092" y="1040017"/>
                  </a:lnTo>
                  <a:lnTo>
                    <a:pt x="444068" y="1040017"/>
                  </a:lnTo>
                  <a:lnTo>
                    <a:pt x="397805" y="1032556"/>
                  </a:lnTo>
                  <a:lnTo>
                    <a:pt x="357626" y="1011777"/>
                  </a:lnTo>
                  <a:lnTo>
                    <a:pt x="325942" y="980093"/>
                  </a:lnTo>
                  <a:lnTo>
                    <a:pt x="305163" y="939914"/>
                  </a:lnTo>
                  <a:lnTo>
                    <a:pt x="297701" y="893650"/>
                  </a:lnTo>
                  <a:lnTo>
                    <a:pt x="297701" y="30819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15200" y="2781300"/>
            <a:ext cx="2088514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1899"/>
              </a:lnSpc>
              <a:spcBef>
                <a:spcPts val="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 site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CCAFS SLC-40 </a:t>
            </a:r>
            <a:r>
              <a:rPr sz="18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has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success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771525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Success</a:t>
            </a:r>
            <a:r>
              <a:rPr dirty="0"/>
              <a:t> </a:t>
            </a:r>
            <a:r>
              <a:rPr spc="15" dirty="0"/>
              <a:t>by</a:t>
            </a:r>
            <a:r>
              <a:rPr dirty="0"/>
              <a:t> </a:t>
            </a:r>
            <a:r>
              <a:rPr spc="15" dirty="0"/>
              <a:t>Payload</a:t>
            </a:r>
            <a:r>
              <a:rPr dirty="0"/>
              <a:t> </a:t>
            </a:r>
            <a:r>
              <a:rPr spc="20" dirty="0"/>
              <a:t>Mass</a:t>
            </a:r>
            <a:r>
              <a:rPr dirty="0"/>
              <a:t> </a:t>
            </a:r>
            <a:r>
              <a:rPr spc="20" dirty="0"/>
              <a:t>&amp;</a:t>
            </a:r>
            <a:r>
              <a:rPr dirty="0"/>
              <a:t> </a:t>
            </a:r>
            <a:r>
              <a:rPr spc="15" dirty="0"/>
              <a:t>Booster</a:t>
            </a:r>
            <a:r>
              <a:rPr dirty="0"/>
              <a:t> </a:t>
            </a:r>
            <a:r>
              <a:rPr spc="-10" dirty="0"/>
              <a:t>Version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0369" y="1415060"/>
            <a:ext cx="11495405" cy="3542665"/>
            <a:chOff x="280369" y="1415060"/>
            <a:chExt cx="11495405" cy="3542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369" y="2156071"/>
              <a:ext cx="11494883" cy="2801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41569" y="1419823"/>
              <a:ext cx="1891664" cy="824865"/>
            </a:xfrm>
            <a:custGeom>
              <a:avLst/>
              <a:gdLst/>
              <a:ahLst/>
              <a:cxnLst/>
              <a:rect l="l" t="t" r="r" b="b"/>
              <a:pathLst>
                <a:path w="1891665" h="824864">
                  <a:moveTo>
                    <a:pt x="0" y="0"/>
                  </a:moveTo>
                  <a:lnTo>
                    <a:pt x="1891438" y="0"/>
                  </a:lnTo>
                  <a:lnTo>
                    <a:pt x="1891438" y="824865"/>
                  </a:lnTo>
                  <a:lnTo>
                    <a:pt x="0" y="8248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4600" y="5194300"/>
            <a:ext cx="7155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“Lower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Payload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(up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6,000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kg)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are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more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successful”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0" y="1447800"/>
            <a:ext cx="1708785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5715" algn="ctr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70AD47"/>
                </a:solidFill>
                <a:latin typeface="Arial MT"/>
                <a:cs typeface="Arial MT"/>
              </a:rPr>
              <a:t>Lower payload </a:t>
            </a:r>
            <a:r>
              <a:rPr sz="1600" spc="5" dirty="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AD47"/>
                </a:solidFill>
                <a:latin typeface="Arial MT"/>
                <a:cs typeface="Arial MT"/>
              </a:rPr>
              <a:t>launches</a:t>
            </a:r>
            <a:r>
              <a:rPr sz="1600" spc="-55" dirty="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AD47"/>
                </a:solidFill>
                <a:latin typeface="Arial MT"/>
                <a:cs typeface="Arial MT"/>
              </a:rPr>
              <a:t>are</a:t>
            </a:r>
            <a:r>
              <a:rPr sz="1600" spc="-50" dirty="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AD47"/>
                </a:solidFill>
                <a:latin typeface="Arial MT"/>
                <a:cs typeface="Arial MT"/>
              </a:rPr>
              <a:t>more </a:t>
            </a:r>
            <a:r>
              <a:rPr sz="1600" spc="-430" dirty="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AD47"/>
                </a:solidFill>
                <a:latin typeface="Arial MT"/>
                <a:cs typeface="Arial MT"/>
              </a:rPr>
              <a:t>successful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5469" y="2652665"/>
            <a:ext cx="5000625" cy="434975"/>
          </a:xfrm>
          <a:custGeom>
            <a:avLst/>
            <a:gdLst/>
            <a:ahLst/>
            <a:cxnLst/>
            <a:rect l="l" t="t" r="r" b="b"/>
            <a:pathLst>
              <a:path w="5000625" h="434975">
                <a:moveTo>
                  <a:pt x="0" y="0"/>
                </a:moveTo>
                <a:lnTo>
                  <a:pt x="5000531" y="0"/>
                </a:lnTo>
                <a:lnTo>
                  <a:pt x="5000531" y="434566"/>
                </a:lnTo>
                <a:lnTo>
                  <a:pt x="0" y="4345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3531" y="608441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C7DDB"/>
                </a:solidFill>
                <a:latin typeface="Arial MT"/>
                <a:cs typeface="Arial MT"/>
              </a:rPr>
              <a:t>43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6684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Classification</a:t>
            </a:r>
            <a:r>
              <a:rPr spc="-190" dirty="0"/>
              <a:t> </a:t>
            </a:r>
            <a:r>
              <a:rPr spc="15" dirty="0"/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4800" y="1628611"/>
            <a:ext cx="9349105" cy="4256405"/>
            <a:chOff x="1434800" y="1628611"/>
            <a:chExt cx="9349105" cy="4256405"/>
          </a:xfrm>
        </p:grpSpPr>
        <p:sp>
          <p:nvSpPr>
            <p:cNvPr id="5" name="object 5"/>
            <p:cNvSpPr/>
            <p:nvPr/>
          </p:nvSpPr>
          <p:spPr>
            <a:xfrm>
              <a:off x="1434800" y="1630523"/>
              <a:ext cx="9334500" cy="4250690"/>
            </a:xfrm>
            <a:custGeom>
              <a:avLst/>
              <a:gdLst/>
              <a:ahLst/>
              <a:cxnLst/>
              <a:rect l="l" t="t" r="r" b="b"/>
              <a:pathLst>
                <a:path w="9334500" h="4250690">
                  <a:moveTo>
                    <a:pt x="0" y="4250340"/>
                  </a:moveTo>
                  <a:lnTo>
                    <a:pt x="9334469" y="4250340"/>
                  </a:lnTo>
                  <a:lnTo>
                    <a:pt x="9334469" y="0"/>
                  </a:lnTo>
                  <a:lnTo>
                    <a:pt x="0" y="0"/>
                  </a:lnTo>
                  <a:lnTo>
                    <a:pt x="0" y="4250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9081" y="3295693"/>
              <a:ext cx="4566285" cy="318135"/>
            </a:xfrm>
            <a:custGeom>
              <a:avLst/>
              <a:gdLst/>
              <a:ahLst/>
              <a:cxnLst/>
              <a:rect l="l" t="t" r="r" b="b"/>
              <a:pathLst>
                <a:path w="4566284" h="318135">
                  <a:moveTo>
                    <a:pt x="0" y="318131"/>
                  </a:moveTo>
                  <a:lnTo>
                    <a:pt x="4566126" y="318131"/>
                  </a:lnTo>
                  <a:lnTo>
                    <a:pt x="4566126" y="0"/>
                  </a:lnTo>
                  <a:lnTo>
                    <a:pt x="0" y="0"/>
                  </a:lnTo>
                  <a:lnTo>
                    <a:pt x="0" y="31813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9070" y="2378570"/>
              <a:ext cx="6219190" cy="3069590"/>
            </a:xfrm>
            <a:custGeom>
              <a:avLst/>
              <a:gdLst/>
              <a:ahLst/>
              <a:cxnLst/>
              <a:rect l="l" t="t" r="r" b="b"/>
              <a:pathLst>
                <a:path w="6219190" h="3069590">
                  <a:moveTo>
                    <a:pt x="6219164" y="2738018"/>
                  </a:moveTo>
                  <a:lnTo>
                    <a:pt x="0" y="2738018"/>
                  </a:lnTo>
                  <a:lnTo>
                    <a:pt x="0" y="3069526"/>
                  </a:lnTo>
                  <a:lnTo>
                    <a:pt x="6219164" y="3069526"/>
                  </a:lnTo>
                  <a:lnTo>
                    <a:pt x="6219164" y="2738018"/>
                  </a:lnTo>
                  <a:close/>
                </a:path>
                <a:path w="6219190" h="3069590">
                  <a:moveTo>
                    <a:pt x="6219164" y="1834261"/>
                  </a:moveTo>
                  <a:lnTo>
                    <a:pt x="0" y="1834261"/>
                  </a:lnTo>
                  <a:lnTo>
                    <a:pt x="0" y="2152396"/>
                  </a:lnTo>
                  <a:lnTo>
                    <a:pt x="6219164" y="2152396"/>
                  </a:lnTo>
                  <a:lnTo>
                    <a:pt x="6219164" y="1834261"/>
                  </a:lnTo>
                  <a:close/>
                </a:path>
                <a:path w="6219190" h="3069590">
                  <a:moveTo>
                    <a:pt x="6219164" y="0"/>
                  </a:moveTo>
                  <a:lnTo>
                    <a:pt x="0" y="0"/>
                  </a:lnTo>
                  <a:lnTo>
                    <a:pt x="0" y="318122"/>
                  </a:lnTo>
                  <a:lnTo>
                    <a:pt x="6219164" y="318122"/>
                  </a:lnTo>
                  <a:lnTo>
                    <a:pt x="62191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5757" y="2078580"/>
              <a:ext cx="0" cy="3669029"/>
            </a:xfrm>
            <a:custGeom>
              <a:avLst/>
              <a:gdLst/>
              <a:ahLst/>
              <a:cxnLst/>
              <a:rect l="l" t="t" r="r" b="b"/>
              <a:pathLst>
                <a:path h="3669029">
                  <a:moveTo>
                    <a:pt x="0" y="3668533"/>
                  </a:moveTo>
                  <a:lnTo>
                    <a:pt x="0" y="3668533"/>
                  </a:lnTo>
                  <a:lnTo>
                    <a:pt x="0" y="0"/>
                  </a:lnTo>
                </a:path>
              </a:pathLst>
            </a:custGeom>
            <a:ln w="9538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5509" y="5228361"/>
              <a:ext cx="264218" cy="936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5509" y="4311228"/>
              <a:ext cx="264218" cy="936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8193" y="3406513"/>
              <a:ext cx="186956" cy="93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48042" y="3408424"/>
              <a:ext cx="34925" cy="90805"/>
            </a:xfrm>
            <a:custGeom>
              <a:avLst/>
              <a:gdLst/>
              <a:ahLst/>
              <a:cxnLst/>
              <a:rect l="l" t="t" r="r" b="b"/>
              <a:pathLst>
                <a:path w="34925" h="90804">
                  <a:moveTo>
                    <a:pt x="34339" y="0"/>
                  </a:moveTo>
                  <a:lnTo>
                    <a:pt x="22893" y="0"/>
                  </a:lnTo>
                  <a:lnTo>
                    <a:pt x="22893" y="6686"/>
                  </a:lnTo>
                  <a:lnTo>
                    <a:pt x="20985" y="10507"/>
                  </a:lnTo>
                  <a:lnTo>
                    <a:pt x="18124" y="13374"/>
                  </a:lnTo>
                  <a:lnTo>
                    <a:pt x="15262" y="17195"/>
                  </a:lnTo>
                  <a:lnTo>
                    <a:pt x="11446" y="18150"/>
                  </a:lnTo>
                  <a:lnTo>
                    <a:pt x="0" y="18150"/>
                  </a:lnTo>
                  <a:lnTo>
                    <a:pt x="0" y="29615"/>
                  </a:lnTo>
                  <a:lnTo>
                    <a:pt x="20985" y="29615"/>
                  </a:lnTo>
                  <a:lnTo>
                    <a:pt x="20985" y="90758"/>
                  </a:lnTo>
                  <a:lnTo>
                    <a:pt x="34339" y="90758"/>
                  </a:lnTo>
                  <a:lnTo>
                    <a:pt x="3433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5509" y="2489380"/>
              <a:ext cx="264218" cy="936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192" y="5229316"/>
              <a:ext cx="1243832" cy="138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841" y="5229316"/>
              <a:ext cx="303328" cy="1060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0061" y="5229316"/>
              <a:ext cx="144987" cy="10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326" y="4311228"/>
              <a:ext cx="2091814" cy="137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7643" y="3395049"/>
              <a:ext cx="230835" cy="106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2325" y="3396004"/>
              <a:ext cx="77261" cy="105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4387" y="3396004"/>
              <a:ext cx="174556" cy="105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5221" y="3395049"/>
              <a:ext cx="276619" cy="1060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5749" y="3395049"/>
              <a:ext cx="303328" cy="1060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1968" y="3395049"/>
              <a:ext cx="144987" cy="1060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20647" y="2477922"/>
              <a:ext cx="240029" cy="104139"/>
            </a:xfrm>
            <a:custGeom>
              <a:avLst/>
              <a:gdLst/>
              <a:ahLst/>
              <a:cxnLst/>
              <a:rect l="l" t="t" r="r" b="b"/>
              <a:pathLst>
                <a:path w="240030" h="104139">
                  <a:moveTo>
                    <a:pt x="80124" y="104127"/>
                  </a:moveTo>
                  <a:lnTo>
                    <a:pt x="46634" y="50634"/>
                  </a:lnTo>
                  <a:lnTo>
                    <a:pt x="44843" y="47764"/>
                  </a:lnTo>
                  <a:lnTo>
                    <a:pt x="40055" y="40119"/>
                  </a:lnTo>
                  <a:lnTo>
                    <a:pt x="77254" y="0"/>
                  </a:lnTo>
                  <a:lnTo>
                    <a:pt x="58178" y="0"/>
                  </a:lnTo>
                  <a:lnTo>
                    <a:pt x="14300" y="47764"/>
                  </a:lnTo>
                  <a:lnTo>
                    <a:pt x="14300" y="0"/>
                  </a:lnTo>
                  <a:lnTo>
                    <a:pt x="0" y="0"/>
                  </a:lnTo>
                  <a:lnTo>
                    <a:pt x="0" y="104127"/>
                  </a:lnTo>
                  <a:lnTo>
                    <a:pt x="14300" y="104127"/>
                  </a:lnTo>
                  <a:lnTo>
                    <a:pt x="14300" y="66878"/>
                  </a:lnTo>
                  <a:lnTo>
                    <a:pt x="29565" y="50634"/>
                  </a:lnTo>
                  <a:lnTo>
                    <a:pt x="62001" y="104127"/>
                  </a:lnTo>
                  <a:lnTo>
                    <a:pt x="80124" y="104127"/>
                  </a:lnTo>
                  <a:close/>
                </a:path>
                <a:path w="240030" h="104139">
                  <a:moveTo>
                    <a:pt x="124955" y="60185"/>
                  </a:moveTo>
                  <a:lnTo>
                    <a:pt x="83934" y="60185"/>
                  </a:lnTo>
                  <a:lnTo>
                    <a:pt x="83934" y="74510"/>
                  </a:lnTo>
                  <a:lnTo>
                    <a:pt x="124955" y="74510"/>
                  </a:lnTo>
                  <a:lnTo>
                    <a:pt x="124955" y="60185"/>
                  </a:lnTo>
                  <a:close/>
                </a:path>
                <a:path w="240030" h="104139">
                  <a:moveTo>
                    <a:pt x="239407" y="49682"/>
                  </a:moveTo>
                  <a:lnTo>
                    <a:pt x="237502" y="43942"/>
                  </a:lnTo>
                  <a:lnTo>
                    <a:pt x="232740" y="39166"/>
                  </a:lnTo>
                  <a:lnTo>
                    <a:pt x="228917" y="34391"/>
                  </a:lnTo>
                  <a:lnTo>
                    <a:pt x="222250" y="31521"/>
                  </a:lnTo>
                  <a:lnTo>
                    <a:pt x="210794" y="31521"/>
                  </a:lnTo>
                  <a:lnTo>
                    <a:pt x="195541" y="41084"/>
                  </a:lnTo>
                  <a:lnTo>
                    <a:pt x="193624" y="42989"/>
                  </a:lnTo>
                  <a:lnTo>
                    <a:pt x="192671" y="44907"/>
                  </a:lnTo>
                  <a:lnTo>
                    <a:pt x="191719" y="44907"/>
                  </a:lnTo>
                  <a:lnTo>
                    <a:pt x="190766" y="33439"/>
                  </a:lnTo>
                  <a:lnTo>
                    <a:pt x="178371" y="33439"/>
                  </a:lnTo>
                  <a:lnTo>
                    <a:pt x="178371" y="104127"/>
                  </a:lnTo>
                  <a:lnTo>
                    <a:pt x="191719" y="104127"/>
                  </a:lnTo>
                  <a:lnTo>
                    <a:pt x="191719" y="65913"/>
                  </a:lnTo>
                  <a:lnTo>
                    <a:pt x="192671" y="62103"/>
                  </a:lnTo>
                  <a:lnTo>
                    <a:pt x="194576" y="58280"/>
                  </a:lnTo>
                  <a:lnTo>
                    <a:pt x="195541" y="54457"/>
                  </a:lnTo>
                  <a:lnTo>
                    <a:pt x="198399" y="50634"/>
                  </a:lnTo>
                  <a:lnTo>
                    <a:pt x="201256" y="48717"/>
                  </a:lnTo>
                  <a:lnTo>
                    <a:pt x="204114" y="45859"/>
                  </a:lnTo>
                  <a:lnTo>
                    <a:pt x="207937" y="44907"/>
                  </a:lnTo>
                  <a:lnTo>
                    <a:pt x="216522" y="44907"/>
                  </a:lnTo>
                  <a:lnTo>
                    <a:pt x="220332" y="45859"/>
                  </a:lnTo>
                  <a:lnTo>
                    <a:pt x="222250" y="49682"/>
                  </a:lnTo>
                  <a:lnTo>
                    <a:pt x="224155" y="52539"/>
                  </a:lnTo>
                  <a:lnTo>
                    <a:pt x="225107" y="56362"/>
                  </a:lnTo>
                  <a:lnTo>
                    <a:pt x="225107" y="104127"/>
                  </a:lnTo>
                  <a:lnTo>
                    <a:pt x="239407" y="104127"/>
                  </a:lnTo>
                  <a:lnTo>
                    <a:pt x="239407" y="496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3913" y="2490335"/>
              <a:ext cx="384404" cy="93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3180" y="2476959"/>
              <a:ext cx="1513775" cy="1394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8259" y="1744209"/>
              <a:ext cx="320497" cy="1213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34511" y="1744209"/>
              <a:ext cx="18415" cy="120014"/>
            </a:xfrm>
            <a:custGeom>
              <a:avLst/>
              <a:gdLst/>
              <a:ahLst/>
              <a:cxnLst/>
              <a:rect l="l" t="t" r="r" b="b"/>
              <a:pathLst>
                <a:path w="18414" h="120014">
                  <a:moveTo>
                    <a:pt x="11446" y="0"/>
                  </a:moveTo>
                  <a:lnTo>
                    <a:pt x="5722" y="0"/>
                  </a:lnTo>
                  <a:lnTo>
                    <a:pt x="3815" y="955"/>
                  </a:lnTo>
                  <a:lnTo>
                    <a:pt x="1907" y="3821"/>
                  </a:lnTo>
                  <a:lnTo>
                    <a:pt x="0" y="7642"/>
                  </a:lnTo>
                  <a:lnTo>
                    <a:pt x="0" y="14330"/>
                  </a:lnTo>
                  <a:lnTo>
                    <a:pt x="953" y="16240"/>
                  </a:lnTo>
                  <a:lnTo>
                    <a:pt x="1907" y="19107"/>
                  </a:lnTo>
                  <a:lnTo>
                    <a:pt x="3815" y="21018"/>
                  </a:lnTo>
                  <a:lnTo>
                    <a:pt x="5722" y="21973"/>
                  </a:lnTo>
                  <a:lnTo>
                    <a:pt x="11446" y="21973"/>
                  </a:lnTo>
                  <a:lnTo>
                    <a:pt x="13354" y="21018"/>
                  </a:lnTo>
                  <a:lnTo>
                    <a:pt x="17169" y="17195"/>
                  </a:lnTo>
                  <a:lnTo>
                    <a:pt x="18122" y="14330"/>
                  </a:lnTo>
                  <a:lnTo>
                    <a:pt x="18122" y="7642"/>
                  </a:lnTo>
                  <a:lnTo>
                    <a:pt x="17169" y="4777"/>
                  </a:lnTo>
                  <a:lnTo>
                    <a:pt x="13354" y="955"/>
                  </a:lnTo>
                  <a:lnTo>
                    <a:pt x="11446" y="0"/>
                  </a:lnTo>
                  <a:close/>
                </a:path>
                <a:path w="18414" h="120014">
                  <a:moveTo>
                    <a:pt x="17169" y="38214"/>
                  </a:moveTo>
                  <a:lnTo>
                    <a:pt x="953" y="38214"/>
                  </a:lnTo>
                  <a:lnTo>
                    <a:pt x="953" y="119419"/>
                  </a:lnTo>
                  <a:lnTo>
                    <a:pt x="17169" y="119419"/>
                  </a:lnTo>
                  <a:lnTo>
                    <a:pt x="17169" y="382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1712" y="1744209"/>
              <a:ext cx="159293" cy="1213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0083" y="1780512"/>
              <a:ext cx="174556" cy="850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1410" y="1744209"/>
              <a:ext cx="349112" cy="1213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5323" y="1780512"/>
              <a:ext cx="299511" cy="1232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23975" y="1742297"/>
              <a:ext cx="145939" cy="1232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44316" y="1744209"/>
              <a:ext cx="282341" cy="12132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45736" y="1780512"/>
              <a:ext cx="259449" cy="850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974814" y="1744217"/>
              <a:ext cx="554355" cy="121920"/>
            </a:xfrm>
            <a:custGeom>
              <a:avLst/>
              <a:gdLst/>
              <a:ahLst/>
              <a:cxnLst/>
              <a:rect l="l" t="t" r="r" b="b"/>
              <a:pathLst>
                <a:path w="554354" h="121919">
                  <a:moveTo>
                    <a:pt x="116370" y="0"/>
                  </a:moveTo>
                  <a:lnTo>
                    <a:pt x="95389" y="0"/>
                  </a:lnTo>
                  <a:lnTo>
                    <a:pt x="58178" y="64008"/>
                  </a:lnTo>
                  <a:lnTo>
                    <a:pt x="33693" y="22923"/>
                  </a:lnTo>
                  <a:lnTo>
                    <a:pt x="20027" y="0"/>
                  </a:lnTo>
                  <a:lnTo>
                    <a:pt x="0" y="0"/>
                  </a:lnTo>
                  <a:lnTo>
                    <a:pt x="0" y="119418"/>
                  </a:lnTo>
                  <a:lnTo>
                    <a:pt x="17170" y="119418"/>
                  </a:lnTo>
                  <a:lnTo>
                    <a:pt x="17170" y="22923"/>
                  </a:lnTo>
                  <a:lnTo>
                    <a:pt x="58178" y="92659"/>
                  </a:lnTo>
                  <a:lnTo>
                    <a:pt x="74815" y="64008"/>
                  </a:lnTo>
                  <a:lnTo>
                    <a:pt x="99199" y="21971"/>
                  </a:lnTo>
                  <a:lnTo>
                    <a:pt x="100152" y="21971"/>
                  </a:lnTo>
                  <a:lnTo>
                    <a:pt x="100152" y="119418"/>
                  </a:lnTo>
                  <a:lnTo>
                    <a:pt x="116370" y="119418"/>
                  </a:lnTo>
                  <a:lnTo>
                    <a:pt x="116370" y="21971"/>
                  </a:lnTo>
                  <a:lnTo>
                    <a:pt x="116370" y="0"/>
                  </a:lnTo>
                  <a:close/>
                </a:path>
                <a:path w="554354" h="121919">
                  <a:moveTo>
                    <a:pt x="213664" y="71653"/>
                  </a:moveTo>
                  <a:lnTo>
                    <a:pt x="212521" y="65913"/>
                  </a:lnTo>
                  <a:lnTo>
                    <a:pt x="210794" y="57315"/>
                  </a:lnTo>
                  <a:lnTo>
                    <a:pt x="207937" y="53492"/>
                  </a:lnTo>
                  <a:lnTo>
                    <a:pt x="205651" y="49669"/>
                  </a:lnTo>
                  <a:lnTo>
                    <a:pt x="205079" y="48717"/>
                  </a:lnTo>
                  <a:lnTo>
                    <a:pt x="202209" y="44894"/>
                  </a:lnTo>
                  <a:lnTo>
                    <a:pt x="197446" y="42037"/>
                  </a:lnTo>
                  <a:lnTo>
                    <a:pt x="194589" y="40894"/>
                  </a:lnTo>
                  <a:lnTo>
                    <a:pt x="194589" y="65913"/>
                  </a:lnTo>
                  <a:lnTo>
                    <a:pt x="154520" y="65913"/>
                  </a:lnTo>
                  <a:lnTo>
                    <a:pt x="158483" y="58547"/>
                  </a:lnTo>
                  <a:lnTo>
                    <a:pt x="163347" y="53492"/>
                  </a:lnTo>
                  <a:lnTo>
                    <a:pt x="169278" y="50596"/>
                  </a:lnTo>
                  <a:lnTo>
                    <a:pt x="176466" y="49669"/>
                  </a:lnTo>
                  <a:lnTo>
                    <a:pt x="180276" y="49669"/>
                  </a:lnTo>
                  <a:lnTo>
                    <a:pt x="185051" y="50634"/>
                  </a:lnTo>
                  <a:lnTo>
                    <a:pt x="187909" y="53492"/>
                  </a:lnTo>
                  <a:lnTo>
                    <a:pt x="191719" y="56362"/>
                  </a:lnTo>
                  <a:lnTo>
                    <a:pt x="193624" y="60185"/>
                  </a:lnTo>
                  <a:lnTo>
                    <a:pt x="194589" y="65913"/>
                  </a:lnTo>
                  <a:lnTo>
                    <a:pt x="194589" y="40894"/>
                  </a:lnTo>
                  <a:lnTo>
                    <a:pt x="192671" y="40119"/>
                  </a:lnTo>
                  <a:lnTo>
                    <a:pt x="187909" y="37249"/>
                  </a:lnTo>
                  <a:lnTo>
                    <a:pt x="182181" y="36296"/>
                  </a:lnTo>
                  <a:lnTo>
                    <a:pt x="168833" y="36296"/>
                  </a:lnTo>
                  <a:lnTo>
                    <a:pt x="162153" y="38214"/>
                  </a:lnTo>
                  <a:lnTo>
                    <a:pt x="155473" y="42037"/>
                  </a:lnTo>
                  <a:lnTo>
                    <a:pt x="149758" y="45859"/>
                  </a:lnTo>
                  <a:lnTo>
                    <a:pt x="144030" y="50634"/>
                  </a:lnTo>
                  <a:lnTo>
                    <a:pt x="140220" y="57315"/>
                  </a:lnTo>
                  <a:lnTo>
                    <a:pt x="136398" y="63055"/>
                  </a:lnTo>
                  <a:lnTo>
                    <a:pt x="134493" y="70688"/>
                  </a:lnTo>
                  <a:lnTo>
                    <a:pt x="134493" y="85979"/>
                  </a:lnTo>
                  <a:lnTo>
                    <a:pt x="136398" y="92659"/>
                  </a:lnTo>
                  <a:lnTo>
                    <a:pt x="140220" y="99352"/>
                  </a:lnTo>
                  <a:lnTo>
                    <a:pt x="143078" y="106045"/>
                  </a:lnTo>
                  <a:lnTo>
                    <a:pt x="147840" y="111772"/>
                  </a:lnTo>
                  <a:lnTo>
                    <a:pt x="161201" y="119418"/>
                  </a:lnTo>
                  <a:lnTo>
                    <a:pt x="168833" y="121323"/>
                  </a:lnTo>
                  <a:lnTo>
                    <a:pt x="185051" y="121323"/>
                  </a:lnTo>
                  <a:lnTo>
                    <a:pt x="190766" y="120370"/>
                  </a:lnTo>
                  <a:lnTo>
                    <a:pt x="196494" y="118465"/>
                  </a:lnTo>
                  <a:lnTo>
                    <a:pt x="201256" y="115595"/>
                  </a:lnTo>
                  <a:lnTo>
                    <a:pt x="206032" y="113677"/>
                  </a:lnTo>
                  <a:lnTo>
                    <a:pt x="210794" y="109867"/>
                  </a:lnTo>
                  <a:lnTo>
                    <a:pt x="210794" y="106045"/>
                  </a:lnTo>
                  <a:lnTo>
                    <a:pt x="210794" y="90754"/>
                  </a:lnTo>
                  <a:lnTo>
                    <a:pt x="203085" y="97180"/>
                  </a:lnTo>
                  <a:lnTo>
                    <a:pt x="195541" y="101981"/>
                  </a:lnTo>
                  <a:lnTo>
                    <a:pt x="187998" y="104990"/>
                  </a:lnTo>
                  <a:lnTo>
                    <a:pt x="180276" y="106045"/>
                  </a:lnTo>
                  <a:lnTo>
                    <a:pt x="176466" y="106045"/>
                  </a:lnTo>
                  <a:lnTo>
                    <a:pt x="152615" y="85026"/>
                  </a:lnTo>
                  <a:lnTo>
                    <a:pt x="152615" y="78333"/>
                  </a:lnTo>
                  <a:lnTo>
                    <a:pt x="213664" y="78333"/>
                  </a:lnTo>
                  <a:lnTo>
                    <a:pt x="213664" y="71653"/>
                  </a:lnTo>
                  <a:close/>
                </a:path>
                <a:path w="554354" h="121919">
                  <a:moveTo>
                    <a:pt x="271843" y="38214"/>
                  </a:moveTo>
                  <a:lnTo>
                    <a:pt x="249910" y="38214"/>
                  </a:lnTo>
                  <a:lnTo>
                    <a:pt x="249910" y="14325"/>
                  </a:lnTo>
                  <a:lnTo>
                    <a:pt x="234645" y="14325"/>
                  </a:lnTo>
                  <a:lnTo>
                    <a:pt x="233692" y="38214"/>
                  </a:lnTo>
                  <a:lnTo>
                    <a:pt x="219379" y="38214"/>
                  </a:lnTo>
                  <a:lnTo>
                    <a:pt x="219379" y="51587"/>
                  </a:lnTo>
                  <a:lnTo>
                    <a:pt x="233692" y="51587"/>
                  </a:lnTo>
                  <a:lnTo>
                    <a:pt x="233692" y="101269"/>
                  </a:lnTo>
                  <a:lnTo>
                    <a:pt x="235127" y="110045"/>
                  </a:lnTo>
                  <a:lnTo>
                    <a:pt x="239420" y="116306"/>
                  </a:lnTo>
                  <a:lnTo>
                    <a:pt x="246570" y="120078"/>
                  </a:lnTo>
                  <a:lnTo>
                    <a:pt x="256590" y="121323"/>
                  </a:lnTo>
                  <a:lnTo>
                    <a:pt x="261353" y="121323"/>
                  </a:lnTo>
                  <a:lnTo>
                    <a:pt x="267081" y="120370"/>
                  </a:lnTo>
                  <a:lnTo>
                    <a:pt x="271843" y="118465"/>
                  </a:lnTo>
                  <a:lnTo>
                    <a:pt x="271843" y="106997"/>
                  </a:lnTo>
                  <a:lnTo>
                    <a:pt x="271843" y="104127"/>
                  </a:lnTo>
                  <a:lnTo>
                    <a:pt x="268033" y="106045"/>
                  </a:lnTo>
                  <a:lnTo>
                    <a:pt x="265176" y="106997"/>
                  </a:lnTo>
                  <a:lnTo>
                    <a:pt x="253720" y="106997"/>
                  </a:lnTo>
                  <a:lnTo>
                    <a:pt x="249910" y="103174"/>
                  </a:lnTo>
                  <a:lnTo>
                    <a:pt x="249910" y="51587"/>
                  </a:lnTo>
                  <a:lnTo>
                    <a:pt x="271843" y="51587"/>
                  </a:lnTo>
                  <a:lnTo>
                    <a:pt x="271843" y="38214"/>
                  </a:lnTo>
                  <a:close/>
                </a:path>
                <a:path w="554354" h="121919">
                  <a:moveTo>
                    <a:pt x="358648" y="55410"/>
                  </a:moveTo>
                  <a:lnTo>
                    <a:pt x="357555" y="51587"/>
                  </a:lnTo>
                  <a:lnTo>
                    <a:pt x="356743" y="48717"/>
                  </a:lnTo>
                  <a:lnTo>
                    <a:pt x="345300" y="39166"/>
                  </a:lnTo>
                  <a:lnTo>
                    <a:pt x="338620" y="36296"/>
                  </a:lnTo>
                  <a:lnTo>
                    <a:pt x="322402" y="36296"/>
                  </a:lnTo>
                  <a:lnTo>
                    <a:pt x="317627" y="38214"/>
                  </a:lnTo>
                  <a:lnTo>
                    <a:pt x="310007" y="43942"/>
                  </a:lnTo>
                  <a:lnTo>
                    <a:pt x="306184" y="47764"/>
                  </a:lnTo>
                  <a:lnTo>
                    <a:pt x="304279" y="52539"/>
                  </a:lnTo>
                  <a:lnTo>
                    <a:pt x="304279" y="0"/>
                  </a:lnTo>
                  <a:lnTo>
                    <a:pt x="287108" y="0"/>
                  </a:lnTo>
                  <a:lnTo>
                    <a:pt x="287108" y="119418"/>
                  </a:lnTo>
                  <a:lnTo>
                    <a:pt x="304279" y="119418"/>
                  </a:lnTo>
                  <a:lnTo>
                    <a:pt x="304279" y="73558"/>
                  </a:lnTo>
                  <a:lnTo>
                    <a:pt x="306184" y="65913"/>
                  </a:lnTo>
                  <a:lnTo>
                    <a:pt x="310007" y="60185"/>
                  </a:lnTo>
                  <a:lnTo>
                    <a:pt x="314769" y="54457"/>
                  </a:lnTo>
                  <a:lnTo>
                    <a:pt x="317944" y="52539"/>
                  </a:lnTo>
                  <a:lnTo>
                    <a:pt x="319544" y="51587"/>
                  </a:lnTo>
                  <a:lnTo>
                    <a:pt x="331939" y="51587"/>
                  </a:lnTo>
                  <a:lnTo>
                    <a:pt x="336715" y="53492"/>
                  </a:lnTo>
                  <a:lnTo>
                    <a:pt x="338620" y="56362"/>
                  </a:lnTo>
                  <a:lnTo>
                    <a:pt x="341477" y="60185"/>
                  </a:lnTo>
                  <a:lnTo>
                    <a:pt x="342430" y="64960"/>
                  </a:lnTo>
                  <a:lnTo>
                    <a:pt x="342430" y="119418"/>
                  </a:lnTo>
                  <a:lnTo>
                    <a:pt x="358648" y="119418"/>
                  </a:lnTo>
                  <a:lnTo>
                    <a:pt x="358648" y="55410"/>
                  </a:lnTo>
                  <a:close/>
                </a:path>
                <a:path w="554354" h="121919">
                  <a:moveTo>
                    <a:pt x="461670" y="70688"/>
                  </a:moveTo>
                  <a:lnTo>
                    <a:pt x="459752" y="64008"/>
                  </a:lnTo>
                  <a:lnTo>
                    <a:pt x="452120" y="50634"/>
                  </a:lnTo>
                  <a:lnTo>
                    <a:pt x="446405" y="44894"/>
                  </a:lnTo>
                  <a:lnTo>
                    <a:pt x="443547" y="43472"/>
                  </a:lnTo>
                  <a:lnTo>
                    <a:pt x="443547" y="73558"/>
                  </a:lnTo>
                  <a:lnTo>
                    <a:pt x="443547" y="86931"/>
                  </a:lnTo>
                  <a:lnTo>
                    <a:pt x="441629" y="93624"/>
                  </a:lnTo>
                  <a:lnTo>
                    <a:pt x="436867" y="99352"/>
                  </a:lnTo>
                  <a:lnTo>
                    <a:pt x="431139" y="104127"/>
                  </a:lnTo>
                  <a:lnTo>
                    <a:pt x="425424" y="106997"/>
                  </a:lnTo>
                  <a:lnTo>
                    <a:pt x="411111" y="106997"/>
                  </a:lnTo>
                  <a:lnTo>
                    <a:pt x="405384" y="104127"/>
                  </a:lnTo>
                  <a:lnTo>
                    <a:pt x="400621" y="98399"/>
                  </a:lnTo>
                  <a:lnTo>
                    <a:pt x="395846" y="93624"/>
                  </a:lnTo>
                  <a:lnTo>
                    <a:pt x="392988" y="86931"/>
                  </a:lnTo>
                  <a:lnTo>
                    <a:pt x="392988" y="70688"/>
                  </a:lnTo>
                  <a:lnTo>
                    <a:pt x="395846" y="64008"/>
                  </a:lnTo>
                  <a:lnTo>
                    <a:pt x="400621" y="59232"/>
                  </a:lnTo>
                  <a:lnTo>
                    <a:pt x="405384" y="53492"/>
                  </a:lnTo>
                  <a:lnTo>
                    <a:pt x="412064" y="50634"/>
                  </a:lnTo>
                  <a:lnTo>
                    <a:pt x="423506" y="50634"/>
                  </a:lnTo>
                  <a:lnTo>
                    <a:pt x="440677" y="64960"/>
                  </a:lnTo>
                  <a:lnTo>
                    <a:pt x="442582" y="68783"/>
                  </a:lnTo>
                  <a:lnTo>
                    <a:pt x="443547" y="73558"/>
                  </a:lnTo>
                  <a:lnTo>
                    <a:pt x="443547" y="43472"/>
                  </a:lnTo>
                  <a:lnTo>
                    <a:pt x="440677" y="42037"/>
                  </a:lnTo>
                  <a:lnTo>
                    <a:pt x="433997" y="38214"/>
                  </a:lnTo>
                  <a:lnTo>
                    <a:pt x="426377" y="36296"/>
                  </a:lnTo>
                  <a:lnTo>
                    <a:pt x="411111" y="36296"/>
                  </a:lnTo>
                  <a:lnTo>
                    <a:pt x="377723" y="64008"/>
                  </a:lnTo>
                  <a:lnTo>
                    <a:pt x="375818" y="70688"/>
                  </a:lnTo>
                  <a:lnTo>
                    <a:pt x="375818" y="86931"/>
                  </a:lnTo>
                  <a:lnTo>
                    <a:pt x="403479" y="119418"/>
                  </a:lnTo>
                  <a:lnTo>
                    <a:pt x="411111" y="121323"/>
                  </a:lnTo>
                  <a:lnTo>
                    <a:pt x="426377" y="121323"/>
                  </a:lnTo>
                  <a:lnTo>
                    <a:pt x="459752" y="93624"/>
                  </a:lnTo>
                  <a:lnTo>
                    <a:pt x="461670" y="86931"/>
                  </a:lnTo>
                  <a:lnTo>
                    <a:pt x="461670" y="70688"/>
                  </a:lnTo>
                  <a:close/>
                </a:path>
                <a:path w="554354" h="121919">
                  <a:moveTo>
                    <a:pt x="554189" y="0"/>
                  </a:moveTo>
                  <a:lnTo>
                    <a:pt x="537972" y="0"/>
                  </a:lnTo>
                  <a:lnTo>
                    <a:pt x="537972" y="45859"/>
                  </a:lnTo>
                  <a:lnTo>
                    <a:pt x="537972" y="62090"/>
                  </a:lnTo>
                  <a:lnTo>
                    <a:pt x="537972" y="84061"/>
                  </a:lnTo>
                  <a:lnTo>
                    <a:pt x="537019" y="88849"/>
                  </a:lnTo>
                  <a:lnTo>
                    <a:pt x="534162" y="93624"/>
                  </a:lnTo>
                  <a:lnTo>
                    <a:pt x="532257" y="98399"/>
                  </a:lnTo>
                  <a:lnTo>
                    <a:pt x="529386" y="101269"/>
                  </a:lnTo>
                  <a:lnTo>
                    <a:pt x="521754" y="105079"/>
                  </a:lnTo>
                  <a:lnTo>
                    <a:pt x="517944" y="106045"/>
                  </a:lnTo>
                  <a:lnTo>
                    <a:pt x="508406" y="106045"/>
                  </a:lnTo>
                  <a:lnTo>
                    <a:pt x="502678" y="104127"/>
                  </a:lnTo>
                  <a:lnTo>
                    <a:pt x="498868" y="98399"/>
                  </a:lnTo>
                  <a:lnTo>
                    <a:pt x="494093" y="93624"/>
                  </a:lnTo>
                  <a:lnTo>
                    <a:pt x="492188" y="86931"/>
                  </a:lnTo>
                  <a:lnTo>
                    <a:pt x="492188" y="70688"/>
                  </a:lnTo>
                  <a:lnTo>
                    <a:pt x="494093" y="64008"/>
                  </a:lnTo>
                  <a:lnTo>
                    <a:pt x="498868" y="59232"/>
                  </a:lnTo>
                  <a:lnTo>
                    <a:pt x="503631" y="53492"/>
                  </a:lnTo>
                  <a:lnTo>
                    <a:pt x="509358" y="51587"/>
                  </a:lnTo>
                  <a:lnTo>
                    <a:pt x="522706" y="51587"/>
                  </a:lnTo>
                  <a:lnTo>
                    <a:pt x="530339" y="54457"/>
                  </a:lnTo>
                  <a:lnTo>
                    <a:pt x="537972" y="62090"/>
                  </a:lnTo>
                  <a:lnTo>
                    <a:pt x="537972" y="45859"/>
                  </a:lnTo>
                  <a:lnTo>
                    <a:pt x="535114" y="42989"/>
                  </a:lnTo>
                  <a:lnTo>
                    <a:pt x="527481" y="39166"/>
                  </a:lnTo>
                  <a:lnTo>
                    <a:pt x="522706" y="37249"/>
                  </a:lnTo>
                  <a:lnTo>
                    <a:pt x="518896" y="36296"/>
                  </a:lnTo>
                  <a:lnTo>
                    <a:pt x="506501" y="36296"/>
                  </a:lnTo>
                  <a:lnTo>
                    <a:pt x="475970" y="64008"/>
                  </a:lnTo>
                  <a:lnTo>
                    <a:pt x="475018" y="87884"/>
                  </a:lnTo>
                  <a:lnTo>
                    <a:pt x="475970" y="94576"/>
                  </a:lnTo>
                  <a:lnTo>
                    <a:pt x="479793" y="101269"/>
                  </a:lnTo>
                  <a:lnTo>
                    <a:pt x="482650" y="106997"/>
                  </a:lnTo>
                  <a:lnTo>
                    <a:pt x="487426" y="112725"/>
                  </a:lnTo>
                  <a:lnTo>
                    <a:pt x="492188" y="115595"/>
                  </a:lnTo>
                  <a:lnTo>
                    <a:pt x="497916" y="119418"/>
                  </a:lnTo>
                  <a:lnTo>
                    <a:pt x="504583" y="121323"/>
                  </a:lnTo>
                  <a:lnTo>
                    <a:pt x="511263" y="121323"/>
                  </a:lnTo>
                  <a:lnTo>
                    <a:pt x="518922" y="120421"/>
                  </a:lnTo>
                  <a:lnTo>
                    <a:pt x="526046" y="117627"/>
                  </a:lnTo>
                  <a:lnTo>
                    <a:pt x="532460" y="112864"/>
                  </a:lnTo>
                  <a:lnTo>
                    <a:pt x="537972" y="106045"/>
                  </a:lnTo>
                  <a:lnTo>
                    <a:pt x="538924" y="119418"/>
                  </a:lnTo>
                  <a:lnTo>
                    <a:pt x="554189" y="119418"/>
                  </a:lnTo>
                  <a:lnTo>
                    <a:pt x="554189" y="51587"/>
                  </a:lnTo>
                  <a:lnTo>
                    <a:pt x="554189" y="45859"/>
                  </a:lnTo>
                  <a:lnTo>
                    <a:pt x="55418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8087" y="1780512"/>
              <a:ext cx="67724" cy="850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40523" y="1633388"/>
              <a:ext cx="9329420" cy="4251960"/>
            </a:xfrm>
            <a:custGeom>
              <a:avLst/>
              <a:gdLst/>
              <a:ahLst/>
              <a:cxnLst/>
              <a:rect l="l" t="t" r="r" b="b"/>
              <a:pathLst>
                <a:path w="9329420" h="4251960">
                  <a:moveTo>
                    <a:pt x="0" y="0"/>
                  </a:moveTo>
                  <a:lnTo>
                    <a:pt x="9329077" y="0"/>
                  </a:lnTo>
                </a:path>
                <a:path w="9329420" h="4251960">
                  <a:moveTo>
                    <a:pt x="0" y="4251634"/>
                  </a:moveTo>
                  <a:lnTo>
                    <a:pt x="0" y="0"/>
                  </a:lnTo>
                </a:path>
              </a:pathLst>
            </a:custGeom>
            <a:ln w="954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23422" y="2055136"/>
              <a:ext cx="1046480" cy="3721100"/>
            </a:xfrm>
            <a:custGeom>
              <a:avLst/>
              <a:gdLst/>
              <a:ahLst/>
              <a:cxnLst/>
              <a:rect l="l" t="t" r="r" b="b"/>
              <a:pathLst>
                <a:path w="1046479" h="3721100">
                  <a:moveTo>
                    <a:pt x="0" y="0"/>
                  </a:moveTo>
                  <a:lnTo>
                    <a:pt x="1046177" y="0"/>
                  </a:lnTo>
                  <a:lnTo>
                    <a:pt x="1046177" y="3720974"/>
                  </a:lnTo>
                  <a:lnTo>
                    <a:pt x="0" y="372097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65400" y="6019800"/>
            <a:ext cx="7212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0" marR="5080" indent="-30353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“KNN, Support </a:t>
            </a:r>
            <a:r>
              <a:rPr sz="2000" i="1" spc="-20" dirty="0">
                <a:solidFill>
                  <a:srgbClr val="1C7DDB"/>
                </a:solidFill>
                <a:latin typeface="Arial"/>
                <a:cs typeface="Arial"/>
              </a:rPr>
              <a:t>Vector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&amp;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Logistic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Regression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Methods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have high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accuracy”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91719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Confusion</a:t>
            </a:r>
            <a:r>
              <a:rPr spc="-50" dirty="0"/>
              <a:t> </a:t>
            </a:r>
            <a:r>
              <a:rPr spc="1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18155"/>
            <a:ext cx="2743200" cy="25988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569157"/>
            <a:ext cx="2743200" cy="2522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8200" y="1512864"/>
            <a:ext cx="2743200" cy="26067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79700" y="5194300"/>
            <a:ext cx="6830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“The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above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confusion matrix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shows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that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all 3 models – KNN, </a:t>
            </a:r>
            <a:r>
              <a:rPr sz="2000" i="1" spc="-54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Logistic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Regression &amp; SVM have highest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true positives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sz="2000" i="1" spc="5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least</a:t>
            </a:r>
            <a:r>
              <a:rPr sz="2000" i="1" spc="-10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false</a:t>
            </a:r>
            <a:r>
              <a:rPr sz="2000" i="1" dirty="0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1C7DDB"/>
                </a:solidFill>
                <a:latin typeface="Arial"/>
                <a:cs typeface="Arial"/>
              </a:rPr>
              <a:t>negatives"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719579"/>
            <a:ext cx="10302875" cy="32639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KNN,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Logistic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Regression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 SVM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best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models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this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endParaRPr sz="2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lower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higher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 than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heavier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KSC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LC-39A</a:t>
            </a:r>
            <a:r>
              <a:rPr sz="2400" dirty="0">
                <a:latin typeface="Calibri"/>
                <a:cs typeface="Calibri"/>
              </a:rPr>
              <a:t> has the </a:t>
            </a:r>
            <a:r>
              <a:rPr sz="2400" spc="-10" dirty="0">
                <a:latin typeface="Calibri"/>
                <a:cs typeface="Calibri"/>
              </a:rPr>
              <a:t>most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successful</a:t>
            </a:r>
            <a:r>
              <a:rPr sz="2400" dirty="0">
                <a:latin typeface="Calibri"/>
                <a:cs typeface="Calibri"/>
              </a:rPr>
              <a:t> launches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dirty="0">
                <a:latin typeface="Calibri"/>
                <a:cs typeface="Calibri"/>
              </a:rPr>
              <a:t> all </a:t>
            </a:r>
            <a:r>
              <a:rPr sz="2400" spc="-10" dirty="0">
                <a:latin typeface="Calibri"/>
                <a:cs typeface="Calibri"/>
              </a:rPr>
              <a:t>sites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v1.0, v1.1, 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FT,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B4, B5 have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highest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 success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rates</a:t>
            </a:r>
            <a:endParaRPr sz="2200" dirty="0">
              <a:latin typeface="Arial MT"/>
              <a:cs typeface="Arial MT"/>
            </a:endParaRPr>
          </a:p>
          <a:p>
            <a:pPr marL="241300" marR="205104" indent="-228600">
              <a:lnSpc>
                <a:spcPts val="2600"/>
              </a:lnSpc>
              <a:spcBef>
                <a:spcPts val="14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SpaceX launches have been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continuously getting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better from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year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2013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2020 based 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so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best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chances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for perfecting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years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12471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63258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Appendix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84694" y="2999539"/>
            <a:ext cx="4050029" cy="3232150"/>
            <a:chOff x="6884694" y="2999539"/>
            <a:chExt cx="4050029" cy="3232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9456" y="3004301"/>
              <a:ext cx="4039910" cy="32220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89456" y="3004301"/>
              <a:ext cx="4040504" cy="3222625"/>
            </a:xfrm>
            <a:custGeom>
              <a:avLst/>
              <a:gdLst/>
              <a:ahLst/>
              <a:cxnLst/>
              <a:rect l="l" t="t" r="r" b="b"/>
              <a:pathLst>
                <a:path w="4040504" h="3222625">
                  <a:moveTo>
                    <a:pt x="0" y="0"/>
                  </a:moveTo>
                  <a:lnTo>
                    <a:pt x="4039910" y="0"/>
                  </a:lnTo>
                  <a:lnTo>
                    <a:pt x="4039910" y="3222090"/>
                  </a:lnTo>
                  <a:lnTo>
                    <a:pt x="0" y="32220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66852" y="1445968"/>
            <a:ext cx="6139815" cy="2667000"/>
            <a:chOff x="666852" y="1445968"/>
            <a:chExt cx="6139815" cy="266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615" y="1450731"/>
              <a:ext cx="6129919" cy="26572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1615" y="1450731"/>
              <a:ext cx="6130290" cy="2657475"/>
            </a:xfrm>
            <a:custGeom>
              <a:avLst/>
              <a:gdLst/>
              <a:ahLst/>
              <a:cxnLst/>
              <a:rect l="l" t="t" r="r" b="b"/>
              <a:pathLst>
                <a:path w="6130290" h="2657475">
                  <a:moveTo>
                    <a:pt x="0" y="0"/>
                  </a:moveTo>
                  <a:lnTo>
                    <a:pt x="6129919" y="0"/>
                  </a:lnTo>
                  <a:lnTo>
                    <a:pt x="6129919" y="2657213"/>
                  </a:lnTo>
                  <a:lnTo>
                    <a:pt x="0" y="26572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56500" y="1854200"/>
            <a:ext cx="291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IBM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Cloud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Pak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Assignments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1900" y="5092700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GitHub,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Gists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83534" y="1901581"/>
            <a:ext cx="540385" cy="294640"/>
            <a:chOff x="6983534" y="1901581"/>
            <a:chExt cx="540385" cy="294640"/>
          </a:xfrm>
        </p:grpSpPr>
        <p:sp>
          <p:nvSpPr>
            <p:cNvPr id="12" name="object 12"/>
            <p:cNvSpPr/>
            <p:nvPr/>
          </p:nvSpPr>
          <p:spPr>
            <a:xfrm>
              <a:off x="6989884" y="1907931"/>
              <a:ext cx="527685" cy="281940"/>
            </a:xfrm>
            <a:custGeom>
              <a:avLst/>
              <a:gdLst/>
              <a:ahLst/>
              <a:cxnLst/>
              <a:rect l="l" t="t" r="r" b="b"/>
              <a:pathLst>
                <a:path w="527684" h="281939">
                  <a:moveTo>
                    <a:pt x="140704" y="0"/>
                  </a:moveTo>
                  <a:lnTo>
                    <a:pt x="0" y="140704"/>
                  </a:lnTo>
                  <a:lnTo>
                    <a:pt x="140704" y="281409"/>
                  </a:lnTo>
                  <a:lnTo>
                    <a:pt x="140704" y="211056"/>
                  </a:lnTo>
                  <a:lnTo>
                    <a:pt x="527538" y="211056"/>
                  </a:lnTo>
                  <a:lnTo>
                    <a:pt x="527538" y="70351"/>
                  </a:lnTo>
                  <a:lnTo>
                    <a:pt x="140704" y="70351"/>
                  </a:lnTo>
                  <a:lnTo>
                    <a:pt x="14070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89884" y="1907931"/>
              <a:ext cx="527685" cy="281940"/>
            </a:xfrm>
            <a:custGeom>
              <a:avLst/>
              <a:gdLst/>
              <a:ahLst/>
              <a:cxnLst/>
              <a:rect l="l" t="t" r="r" b="b"/>
              <a:pathLst>
                <a:path w="527684" h="281939">
                  <a:moveTo>
                    <a:pt x="140704" y="211056"/>
                  </a:moveTo>
                  <a:lnTo>
                    <a:pt x="140704" y="281409"/>
                  </a:lnTo>
                  <a:lnTo>
                    <a:pt x="0" y="140704"/>
                  </a:lnTo>
                  <a:lnTo>
                    <a:pt x="140704" y="0"/>
                  </a:lnTo>
                  <a:lnTo>
                    <a:pt x="140704" y="70352"/>
                  </a:lnTo>
                  <a:lnTo>
                    <a:pt x="527538" y="70352"/>
                  </a:lnTo>
                  <a:lnTo>
                    <a:pt x="527538" y="211056"/>
                  </a:lnTo>
                  <a:lnTo>
                    <a:pt x="140704" y="21105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655895" y="5119565"/>
            <a:ext cx="830580" cy="320675"/>
            <a:chOff x="5655895" y="5119565"/>
            <a:chExt cx="830580" cy="320675"/>
          </a:xfrm>
        </p:grpSpPr>
        <p:sp>
          <p:nvSpPr>
            <p:cNvPr id="15" name="object 15"/>
            <p:cNvSpPr/>
            <p:nvPr/>
          </p:nvSpPr>
          <p:spPr>
            <a:xfrm>
              <a:off x="5662245" y="5125915"/>
              <a:ext cx="817880" cy="307975"/>
            </a:xfrm>
            <a:custGeom>
              <a:avLst/>
              <a:gdLst/>
              <a:ahLst/>
              <a:cxnLst/>
              <a:rect l="l" t="t" r="r" b="b"/>
              <a:pathLst>
                <a:path w="817879" h="307975">
                  <a:moveTo>
                    <a:pt x="663806" y="0"/>
                  </a:moveTo>
                  <a:lnTo>
                    <a:pt x="663806" y="76939"/>
                  </a:lnTo>
                  <a:lnTo>
                    <a:pt x="0" y="76939"/>
                  </a:lnTo>
                  <a:lnTo>
                    <a:pt x="0" y="230818"/>
                  </a:lnTo>
                  <a:lnTo>
                    <a:pt x="663806" y="230818"/>
                  </a:lnTo>
                  <a:lnTo>
                    <a:pt x="663806" y="307757"/>
                  </a:lnTo>
                  <a:lnTo>
                    <a:pt x="817685" y="153879"/>
                  </a:lnTo>
                  <a:lnTo>
                    <a:pt x="66380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2245" y="5125915"/>
              <a:ext cx="817880" cy="307975"/>
            </a:xfrm>
            <a:custGeom>
              <a:avLst/>
              <a:gdLst/>
              <a:ahLst/>
              <a:cxnLst/>
              <a:rect l="l" t="t" r="r" b="b"/>
              <a:pathLst>
                <a:path w="817879" h="307975">
                  <a:moveTo>
                    <a:pt x="663805" y="230819"/>
                  </a:moveTo>
                  <a:lnTo>
                    <a:pt x="663805" y="307758"/>
                  </a:lnTo>
                  <a:lnTo>
                    <a:pt x="817684" y="153879"/>
                  </a:lnTo>
                  <a:lnTo>
                    <a:pt x="663805" y="0"/>
                  </a:lnTo>
                  <a:lnTo>
                    <a:pt x="663805" y="76939"/>
                  </a:lnTo>
                  <a:lnTo>
                    <a:pt x="0" y="76939"/>
                  </a:lnTo>
                  <a:lnTo>
                    <a:pt x="0" y="230819"/>
                  </a:lnTo>
                  <a:lnTo>
                    <a:pt x="663805" y="230819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24650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Credits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52500" y="1536700"/>
            <a:ext cx="7266305" cy="413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Primary</a:t>
            </a:r>
            <a:r>
              <a:rPr sz="1600" spc="-5" dirty="0">
                <a:latin typeface="Arial MT"/>
                <a:cs typeface="Arial MT"/>
              </a:rPr>
              <a:t> Instructors: </a:t>
            </a:r>
            <a:r>
              <a:rPr sz="1600" dirty="0">
                <a:latin typeface="Arial MT"/>
                <a:cs typeface="Arial MT"/>
              </a:rPr>
              <a:t>Joseph </a:t>
            </a:r>
            <a:r>
              <a:rPr sz="1600" spc="-5" dirty="0">
                <a:latin typeface="Arial MT"/>
                <a:cs typeface="Arial MT"/>
              </a:rPr>
              <a:t>Santarcangelo,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Yan</a:t>
            </a:r>
            <a:r>
              <a:rPr sz="1600" dirty="0">
                <a:latin typeface="Arial MT"/>
                <a:cs typeface="Arial MT"/>
              </a:rPr>
              <a:t> Luo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Other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Contributors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&amp;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Staff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latin typeface="Arial MT"/>
                <a:cs typeface="Arial MT"/>
              </a:rPr>
              <a:t>Project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Lead: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Rav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Ahuja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sz="1600" spc="-5" dirty="0">
                <a:latin typeface="Arial MT"/>
                <a:cs typeface="Arial MT"/>
              </a:rPr>
              <a:t>Instructional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Designer: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Lakshmi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Holla</a:t>
            </a:r>
            <a:endParaRPr sz="1600">
              <a:latin typeface="Arial MT"/>
              <a:cs typeface="Arial MT"/>
            </a:endParaRPr>
          </a:p>
          <a:p>
            <a:pPr marL="12700" marR="599440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Arial MT"/>
                <a:cs typeface="Arial MT"/>
              </a:rPr>
              <a:t>Lab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Authors: </a:t>
            </a:r>
            <a:r>
              <a:rPr sz="1600" dirty="0">
                <a:latin typeface="Arial MT"/>
                <a:cs typeface="Arial MT"/>
              </a:rPr>
              <a:t>Joseph </a:t>
            </a:r>
            <a:r>
              <a:rPr sz="1600" spc="-5" dirty="0">
                <a:latin typeface="Arial MT"/>
                <a:cs typeface="Arial MT"/>
              </a:rPr>
              <a:t>Santarcangelo,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Yan</a:t>
            </a:r>
            <a:r>
              <a:rPr sz="1600" dirty="0">
                <a:latin typeface="Arial MT"/>
                <a:cs typeface="Arial MT"/>
              </a:rPr>
              <a:t> Luo,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Azim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Hirjani,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Lakshmi Holla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Technical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Advisor: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Yan</a:t>
            </a:r>
            <a:r>
              <a:rPr sz="1600" dirty="0">
                <a:latin typeface="Arial MT"/>
                <a:cs typeface="Arial MT"/>
              </a:rPr>
              <a:t> Luo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Production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Team</a:t>
            </a:r>
            <a:endParaRPr sz="1600">
              <a:latin typeface="Arial"/>
              <a:cs typeface="Arial"/>
            </a:endParaRPr>
          </a:p>
          <a:p>
            <a:pPr marL="12700" marR="3540125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Arial MT"/>
                <a:cs typeface="Arial MT"/>
              </a:rPr>
              <a:t>Publishing: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Grace</a:t>
            </a:r>
            <a:r>
              <a:rPr sz="1600" spc="-15" dirty="0">
                <a:latin typeface="Arial MT"/>
                <a:cs typeface="Arial MT"/>
              </a:rPr>
              <a:t> Barker,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Rachael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Jones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Project </a:t>
            </a:r>
            <a:r>
              <a:rPr sz="1600" spc="-5" dirty="0">
                <a:latin typeface="Arial MT"/>
                <a:cs typeface="Arial MT"/>
              </a:rPr>
              <a:t>Coordinators: Kathleen </a:t>
            </a:r>
            <a:r>
              <a:rPr sz="1600" dirty="0">
                <a:latin typeface="Arial MT"/>
                <a:cs typeface="Arial MT"/>
              </a:rPr>
              <a:t>Bergner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Narration: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Bella </a:t>
            </a:r>
            <a:r>
              <a:rPr sz="1600" spc="-10" dirty="0">
                <a:latin typeface="Arial MT"/>
                <a:cs typeface="Arial MT"/>
              </a:rPr>
              <a:t>West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39"/>
              </a:lnSpc>
            </a:pPr>
            <a:r>
              <a:rPr sz="1600" spc="-10" dirty="0">
                <a:latin typeface="Arial MT"/>
                <a:cs typeface="Arial MT"/>
              </a:rPr>
              <a:t>Video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Production:</a:t>
            </a:r>
            <a:r>
              <a:rPr sz="1600" dirty="0">
                <a:latin typeface="Arial MT"/>
                <a:cs typeface="Arial MT"/>
              </a:rPr>
              <a:t> Simer </a:t>
            </a:r>
            <a:r>
              <a:rPr sz="1600" spc="-5" dirty="0">
                <a:latin typeface="Arial MT"/>
                <a:cs typeface="Arial MT"/>
              </a:rPr>
              <a:t>Preet,</a:t>
            </a:r>
            <a:r>
              <a:rPr sz="1600" dirty="0">
                <a:latin typeface="Arial MT"/>
                <a:cs typeface="Arial MT"/>
              </a:rPr>
              <a:t> Lauren Hall, </a:t>
            </a:r>
            <a:r>
              <a:rPr sz="1600" spc="-5" dirty="0">
                <a:latin typeface="Arial MT"/>
                <a:cs typeface="Arial MT"/>
              </a:rPr>
              <a:t>Hunter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Bay,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Tanya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Singh,</a:t>
            </a:r>
            <a:r>
              <a:rPr sz="1600" spc="-5" dirty="0">
                <a:latin typeface="Arial MT"/>
                <a:cs typeface="Arial MT"/>
              </a:rPr>
              <a:t> Om</a:t>
            </a:r>
            <a:r>
              <a:rPr sz="1600" dirty="0">
                <a:latin typeface="Arial MT"/>
                <a:cs typeface="Arial MT"/>
              </a:rPr>
              <a:t> Singh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b="1" spc="-20" dirty="0">
                <a:latin typeface="Arial"/>
                <a:cs typeface="Arial"/>
              </a:rPr>
              <a:t>Teaching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Assistants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Forum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Moderators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latin typeface="Arial MT"/>
                <a:cs typeface="Arial MT"/>
              </a:rPr>
              <a:t>Malika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Singla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latin typeface="Arial MT"/>
                <a:cs typeface="Arial MT"/>
              </a:rPr>
              <a:t>Duvvana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Mrutyunjaya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Naidu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75932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Copyrights</a:t>
            </a:r>
            <a:r>
              <a:rPr spc="-30" dirty="0"/>
              <a:t> </a:t>
            </a:r>
            <a:r>
              <a:rPr spc="15" dirty="0"/>
              <a:t>and</a:t>
            </a:r>
            <a:r>
              <a:rPr spc="-75" dirty="0"/>
              <a:t> </a:t>
            </a:r>
            <a:r>
              <a:rPr spc="5" dirty="0"/>
              <a:t>Trademarks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52500" y="1536700"/>
            <a:ext cx="10210165" cy="244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Copyrights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Trademarks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L="12700" marR="5080">
              <a:lnSpc>
                <a:spcPts val="1900"/>
              </a:lnSpc>
            </a:pPr>
            <a:r>
              <a:rPr sz="1600" spc="-5" dirty="0">
                <a:latin typeface="Arial MT"/>
                <a:cs typeface="Arial MT"/>
              </a:rPr>
              <a:t>IBM®,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IBM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logo,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ibm.com®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trademarks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registered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trademarks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International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Business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Machines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Corporation </a:t>
            </a:r>
            <a:r>
              <a:rPr sz="1600" dirty="0">
                <a:latin typeface="Arial MT"/>
                <a:cs typeface="Arial MT"/>
              </a:rPr>
              <a:t>in </a:t>
            </a:r>
            <a:r>
              <a:rPr sz="1600" spc="-5" dirty="0">
                <a:latin typeface="Arial MT"/>
                <a:cs typeface="Arial MT"/>
              </a:rPr>
              <a:t>the United States, other countries, </a:t>
            </a:r>
            <a:r>
              <a:rPr sz="1600" dirty="0">
                <a:latin typeface="Arial MT"/>
                <a:cs typeface="Arial MT"/>
              </a:rPr>
              <a:t>or </a:t>
            </a:r>
            <a:r>
              <a:rPr sz="1600" spc="-5" dirty="0">
                <a:latin typeface="Arial MT"/>
                <a:cs typeface="Arial MT"/>
              </a:rPr>
              <a:t>both. </a:t>
            </a:r>
            <a:r>
              <a:rPr sz="1600" dirty="0">
                <a:latin typeface="Arial MT"/>
                <a:cs typeface="Arial MT"/>
              </a:rPr>
              <a:t>A current list of </a:t>
            </a:r>
            <a:r>
              <a:rPr sz="1600" spc="-5" dirty="0">
                <a:latin typeface="Arial MT"/>
                <a:cs typeface="Arial MT"/>
              </a:rPr>
              <a:t>IBM trademarks </a:t>
            </a:r>
            <a:r>
              <a:rPr sz="1600" dirty="0">
                <a:latin typeface="Arial MT"/>
                <a:cs typeface="Arial MT"/>
              </a:rPr>
              <a:t>is available on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spc="-10" dirty="0">
                <a:latin typeface="Arial MT"/>
                <a:cs typeface="Arial MT"/>
              </a:rPr>
              <a:t>Web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“Copyright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trademark information” at: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ibm.com/legal/copytrade.shtml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50">
              <a:latin typeface="Arial MT"/>
              <a:cs typeface="Arial MT"/>
            </a:endParaRPr>
          </a:p>
          <a:p>
            <a:pPr marL="12700" marR="238760">
              <a:lnSpc>
                <a:spcPts val="1900"/>
              </a:lnSpc>
            </a:pPr>
            <a:r>
              <a:rPr sz="1600" spc="-5" dirty="0">
                <a:latin typeface="Arial MT"/>
                <a:cs typeface="Arial MT"/>
              </a:rPr>
              <a:t>References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IBM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products</a:t>
            </a:r>
            <a:r>
              <a:rPr sz="1600" dirty="0">
                <a:latin typeface="Arial MT"/>
                <a:cs typeface="Arial MT"/>
              </a:rPr>
              <a:t> or services 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imply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IBM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intends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make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them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available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countries</a:t>
            </a:r>
            <a:r>
              <a:rPr sz="1600" dirty="0">
                <a:latin typeface="Arial MT"/>
                <a:cs typeface="Arial MT"/>
              </a:rPr>
              <a:t> in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5" dirty="0">
                <a:latin typeface="Arial MT"/>
                <a:cs typeface="Arial MT"/>
              </a:rPr>
              <a:t> IBM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operates.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Other product, </a:t>
            </a:r>
            <a:r>
              <a:rPr sz="1600" spc="-15" dirty="0">
                <a:latin typeface="Arial MT"/>
                <a:cs typeface="Arial MT"/>
              </a:rPr>
              <a:t>company,</a:t>
            </a:r>
            <a:r>
              <a:rPr sz="1600" dirty="0">
                <a:latin typeface="Arial MT"/>
                <a:cs typeface="Arial MT"/>
              </a:rPr>
              <a:t> or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 names may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 </a:t>
            </a:r>
            <a:r>
              <a:rPr sz="1600" spc="-5" dirty="0">
                <a:latin typeface="Arial MT"/>
                <a:cs typeface="Arial MT"/>
              </a:rPr>
              <a:t>trademarks</a:t>
            </a:r>
            <a:r>
              <a:rPr sz="1600" dirty="0">
                <a:latin typeface="Arial MT"/>
                <a:cs typeface="Arial MT"/>
              </a:rPr>
              <a:t> or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 marks of</a:t>
            </a:r>
            <a:r>
              <a:rPr sz="1600" spc="-5" dirty="0">
                <a:latin typeface="Arial MT"/>
                <a:cs typeface="Arial MT"/>
              </a:rPr>
              <a:t> others.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20570" y="639693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C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315313"/>
            <a:ext cx="9852025" cy="290957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40"/>
              </a:spcBef>
              <a:buChar char="•"/>
              <a:tabLst>
                <a:tab pos="177800" algn="l"/>
              </a:tabLst>
            </a:pP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1500">
              <a:latin typeface="Arial MT"/>
              <a:cs typeface="Arial MT"/>
            </a:endParaRPr>
          </a:p>
          <a:p>
            <a:pPr marL="635000" marR="239395" lvl="1" indent="-165100">
              <a:lnSpc>
                <a:spcPts val="1500"/>
              </a:lnSpc>
              <a:spcBef>
                <a:spcPts val="1000"/>
              </a:spcBef>
              <a:buChar char="•"/>
              <a:tabLst>
                <a:tab pos="635000" algn="l"/>
              </a:tabLst>
            </a:pP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The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data was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collected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by sending get request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to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SpaceX API and by web scraping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Falcon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9 and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Falcon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Heavy Launches </a:t>
            </a:r>
            <a:r>
              <a:rPr sz="1300" spc="-35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Records</a:t>
            </a:r>
            <a:r>
              <a:rPr sz="1300" spc="-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from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 Wikipedia.</a:t>
            </a:r>
            <a:endParaRPr sz="13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50"/>
              </a:spcBef>
              <a:buChar char="•"/>
              <a:tabLst>
                <a:tab pos="177800" algn="l"/>
              </a:tabLst>
            </a:pPr>
            <a:r>
              <a:rPr sz="1550" spc="1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15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5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1550">
              <a:latin typeface="Arial MT"/>
              <a:cs typeface="Arial MT"/>
            </a:endParaRPr>
          </a:p>
          <a:p>
            <a:pPr marL="635000" lvl="1" indent="-165100">
              <a:lnSpc>
                <a:spcPct val="100000"/>
              </a:lnSpc>
              <a:spcBef>
                <a:spcPts val="890"/>
              </a:spcBef>
              <a:buChar char="•"/>
              <a:tabLst>
                <a:tab pos="635000" algn="l"/>
              </a:tabLst>
            </a:pP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Dealing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with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 missing values,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creating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 new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columns, dropping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irrelevant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 columns and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visualizing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 through Panda's data frames</a:t>
            </a:r>
            <a:endParaRPr sz="13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40"/>
              </a:spcBef>
              <a:buChar char="•"/>
              <a:tabLst>
                <a:tab pos="177800" algn="l"/>
              </a:tabLst>
            </a:pP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Perform exploratory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5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15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15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and SQL</a:t>
            </a:r>
            <a:endParaRPr sz="15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177800" algn="l"/>
              </a:tabLst>
            </a:pP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15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using Folium 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Dash</a:t>
            </a:r>
            <a:endParaRPr sz="15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177800" algn="l"/>
              </a:tabLst>
            </a:pP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Perform predictive</a:t>
            </a:r>
            <a:r>
              <a:rPr sz="15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5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15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500" spc="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1500">
              <a:latin typeface="Arial MT"/>
              <a:cs typeface="Arial MT"/>
            </a:endParaRPr>
          </a:p>
          <a:p>
            <a:pPr marL="635000" lvl="1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635000" algn="l"/>
              </a:tabLst>
            </a:pP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Chose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the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best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performing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model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from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testing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four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different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models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of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classification: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Logistic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767171"/>
                </a:solidFill>
                <a:latin typeface="Arial MT"/>
                <a:cs typeface="Arial MT"/>
              </a:rPr>
              <a:t>regression,</a:t>
            </a:r>
            <a:r>
              <a:rPr sz="1300" spc="-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767171"/>
                </a:solidFill>
                <a:latin typeface="Arial MT"/>
                <a:cs typeface="Arial MT"/>
              </a:rPr>
              <a:t>Tree,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SVM</a:t>
            </a:r>
            <a:r>
              <a:rPr sz="1300" spc="15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and</a:t>
            </a:r>
            <a:r>
              <a:rPr sz="1300" spc="10" dirty="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767171"/>
                </a:solidFill>
                <a:latin typeface="Arial MT"/>
                <a:cs typeface="Arial MT"/>
              </a:rPr>
              <a:t>KNN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23202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Me</a:t>
            </a:r>
            <a:r>
              <a:rPr dirty="0"/>
              <a:t>t</a:t>
            </a:r>
            <a:r>
              <a:rPr spc="15" dirty="0"/>
              <a:t>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0"/>
            <a:ext cx="8456295" cy="18592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21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collected from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 REST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API,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API will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give us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about launches including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information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about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used, payload delivered, launch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specifications,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specifications,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 landing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2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Another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63842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Data</a:t>
            </a:r>
            <a:r>
              <a:rPr spc="-40" dirty="0"/>
              <a:t> </a:t>
            </a:r>
            <a:r>
              <a:rPr spc="10" dirty="0"/>
              <a:t>Collection</a:t>
            </a:r>
          </a:p>
        </p:txBody>
      </p:sp>
      <p:sp>
        <p:nvSpPr>
          <p:cNvPr id="4" name="object 4"/>
          <p:cNvSpPr/>
          <p:nvPr/>
        </p:nvSpPr>
        <p:spPr>
          <a:xfrm>
            <a:off x="2415208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200" y="1981200"/>
            <a:ext cx="17341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How was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data</a:t>
            </a:r>
            <a:r>
              <a:rPr sz="2000" spc="-4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collected?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300" y="4648200"/>
            <a:ext cx="16916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Data</a:t>
            </a:r>
            <a:r>
              <a:rPr sz="2000" spc="-4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Arial MT"/>
                <a:cs typeface="Arial MT"/>
              </a:rPr>
              <a:t>collection </a:t>
            </a:r>
            <a:r>
              <a:rPr sz="2000" spc="-540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B49CB"/>
                </a:solidFill>
                <a:latin typeface="Arial MT"/>
                <a:cs typeface="Arial MT"/>
              </a:rPr>
              <a:t>process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5208" y="4016009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83742" y="4389804"/>
            <a:ext cx="1021080" cy="946785"/>
            <a:chOff x="2783742" y="4389804"/>
            <a:chExt cx="1021080" cy="946785"/>
          </a:xfrm>
        </p:grpSpPr>
        <p:sp>
          <p:nvSpPr>
            <p:cNvPr id="9" name="object 9"/>
            <p:cNvSpPr/>
            <p:nvPr/>
          </p:nvSpPr>
          <p:spPr>
            <a:xfrm>
              <a:off x="2790092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8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852528" y="933917"/>
                  </a:lnTo>
                  <a:lnTo>
                    <a:pt x="901727" y="925981"/>
                  </a:lnTo>
                  <a:lnTo>
                    <a:pt x="944456" y="903884"/>
                  </a:lnTo>
                  <a:lnTo>
                    <a:pt x="978150" y="870189"/>
                  </a:lnTo>
                  <a:lnTo>
                    <a:pt x="1000247" y="827460"/>
                  </a:lnTo>
                  <a:lnTo>
                    <a:pt x="1008183" y="778261"/>
                  </a:lnTo>
                  <a:lnTo>
                    <a:pt x="1008183" y="155656"/>
                  </a:lnTo>
                  <a:lnTo>
                    <a:pt x="1000247" y="106456"/>
                  </a:lnTo>
                  <a:lnTo>
                    <a:pt x="978150" y="63727"/>
                  </a:lnTo>
                  <a:lnTo>
                    <a:pt x="944456" y="30032"/>
                  </a:lnTo>
                  <a:lnTo>
                    <a:pt x="901727" y="7935"/>
                  </a:lnTo>
                  <a:lnTo>
                    <a:pt x="85252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90092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2900" y="4521200"/>
            <a:ext cx="82296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270" algn="ctr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SpaceX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08450" y="4389804"/>
            <a:ext cx="1021080" cy="946785"/>
            <a:chOff x="4108450" y="4389804"/>
            <a:chExt cx="1021080" cy="946785"/>
          </a:xfrm>
        </p:grpSpPr>
        <p:sp>
          <p:nvSpPr>
            <p:cNvPr id="13" name="object 13"/>
            <p:cNvSpPr/>
            <p:nvPr/>
          </p:nvSpPr>
          <p:spPr>
            <a:xfrm>
              <a:off x="4114800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8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852528" y="933917"/>
                  </a:lnTo>
                  <a:lnTo>
                    <a:pt x="901727" y="925981"/>
                  </a:lnTo>
                  <a:lnTo>
                    <a:pt x="944456" y="903884"/>
                  </a:lnTo>
                  <a:lnTo>
                    <a:pt x="978151" y="870189"/>
                  </a:lnTo>
                  <a:lnTo>
                    <a:pt x="1000248" y="827460"/>
                  </a:lnTo>
                  <a:lnTo>
                    <a:pt x="1008184" y="778261"/>
                  </a:lnTo>
                  <a:lnTo>
                    <a:pt x="1008184" y="155656"/>
                  </a:lnTo>
                  <a:lnTo>
                    <a:pt x="1000248" y="106456"/>
                  </a:lnTo>
                  <a:lnTo>
                    <a:pt x="978151" y="63727"/>
                  </a:lnTo>
                  <a:lnTo>
                    <a:pt x="944456" y="30032"/>
                  </a:lnTo>
                  <a:lnTo>
                    <a:pt x="901727" y="7935"/>
                  </a:lnTo>
                  <a:lnTo>
                    <a:pt x="85252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4800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30700" y="4419600"/>
            <a:ext cx="57912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  <a:p>
            <a:pPr marL="25400" marR="5080" indent="-12700" algn="just">
              <a:lnSpc>
                <a:spcPct val="1012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returns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data in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33156" y="4389804"/>
            <a:ext cx="1153795" cy="946785"/>
            <a:chOff x="5433156" y="4389804"/>
            <a:chExt cx="1153795" cy="946785"/>
          </a:xfrm>
        </p:grpSpPr>
        <p:sp>
          <p:nvSpPr>
            <p:cNvPr id="17" name="object 17"/>
            <p:cNvSpPr/>
            <p:nvPr/>
          </p:nvSpPr>
          <p:spPr>
            <a:xfrm>
              <a:off x="5439506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5" y="0"/>
                  </a:lnTo>
                  <a:lnTo>
                    <a:pt x="106455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5" y="925981"/>
                  </a:lnTo>
                  <a:lnTo>
                    <a:pt x="155655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9506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88000" y="4419600"/>
            <a:ext cx="855344" cy="886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4445" algn="ctr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Normalize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flat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(.csv)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78091" y="4389804"/>
            <a:ext cx="1153795" cy="946785"/>
            <a:chOff x="6978091" y="4389804"/>
            <a:chExt cx="1153795" cy="946785"/>
          </a:xfrm>
        </p:grpSpPr>
        <p:sp>
          <p:nvSpPr>
            <p:cNvPr id="21" name="object 21"/>
            <p:cNvSpPr/>
            <p:nvPr/>
          </p:nvSpPr>
          <p:spPr>
            <a:xfrm>
              <a:off x="6984441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4441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37400" y="4419600"/>
            <a:ext cx="845819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HTML</a:t>
            </a:r>
            <a:endParaRPr sz="1400">
              <a:latin typeface="Arial MT"/>
              <a:cs typeface="Arial MT"/>
            </a:endParaRPr>
          </a:p>
          <a:p>
            <a:pPr marL="38100" marR="28575" indent="-13970" algn="ctr">
              <a:lnSpc>
                <a:spcPct val="101200"/>
              </a:lnSpc>
            </a:pPr>
            <a:r>
              <a:rPr sz="1400" dirty="0">
                <a:latin typeface="Arial MT"/>
                <a:cs typeface="Arial MT"/>
              </a:rPr>
              <a:t>response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</a:t>
            </a:r>
            <a:r>
              <a:rPr sz="1400" dirty="0">
                <a:latin typeface="Arial MT"/>
                <a:cs typeface="Arial MT"/>
              </a:rPr>
              <a:t>ikipedia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5523" y="4389804"/>
            <a:ext cx="1021080" cy="946785"/>
            <a:chOff x="8435523" y="4389804"/>
            <a:chExt cx="1021080" cy="946785"/>
          </a:xfrm>
        </p:grpSpPr>
        <p:sp>
          <p:nvSpPr>
            <p:cNvPr id="25" name="object 25"/>
            <p:cNvSpPr/>
            <p:nvPr/>
          </p:nvSpPr>
          <p:spPr>
            <a:xfrm>
              <a:off x="8441873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6" y="0"/>
                  </a:moveTo>
                  <a:lnTo>
                    <a:pt x="155655" y="0"/>
                  </a:lnTo>
                  <a:lnTo>
                    <a:pt x="106455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5" y="925981"/>
                  </a:lnTo>
                  <a:lnTo>
                    <a:pt x="155655" y="933917"/>
                  </a:lnTo>
                  <a:lnTo>
                    <a:pt x="852526" y="933917"/>
                  </a:lnTo>
                  <a:lnTo>
                    <a:pt x="901726" y="925981"/>
                  </a:lnTo>
                  <a:lnTo>
                    <a:pt x="944455" y="903884"/>
                  </a:lnTo>
                  <a:lnTo>
                    <a:pt x="978150" y="870189"/>
                  </a:lnTo>
                  <a:lnTo>
                    <a:pt x="1000247" y="827460"/>
                  </a:lnTo>
                  <a:lnTo>
                    <a:pt x="1008183" y="778261"/>
                  </a:lnTo>
                  <a:lnTo>
                    <a:pt x="1008183" y="155656"/>
                  </a:lnTo>
                  <a:lnTo>
                    <a:pt x="1000247" y="106456"/>
                  </a:lnTo>
                  <a:lnTo>
                    <a:pt x="978150" y="63727"/>
                  </a:lnTo>
                  <a:lnTo>
                    <a:pt x="944455" y="30032"/>
                  </a:lnTo>
                  <a:lnTo>
                    <a:pt x="901726" y="7935"/>
                  </a:lnTo>
                  <a:lnTo>
                    <a:pt x="85252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1873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21700" y="4419600"/>
            <a:ext cx="836294" cy="886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21590" algn="ctr">
              <a:lnSpc>
                <a:spcPct val="101200"/>
              </a:lnSpc>
              <a:spcBef>
                <a:spcPts val="80"/>
              </a:spcBef>
            </a:pPr>
            <a:r>
              <a:rPr sz="1400" spc="-5" dirty="0">
                <a:latin typeface="Arial MT"/>
                <a:cs typeface="Arial MT"/>
              </a:rPr>
              <a:t>Extract </a:t>
            </a:r>
            <a:r>
              <a:rPr sz="1400" dirty="0">
                <a:latin typeface="Arial MT"/>
                <a:cs typeface="Arial MT"/>
              </a:rPr>
              <a:t> using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BeautifulS  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760228" y="4389804"/>
            <a:ext cx="1153795" cy="946785"/>
            <a:chOff x="9760228" y="4389804"/>
            <a:chExt cx="1153795" cy="946785"/>
          </a:xfrm>
        </p:grpSpPr>
        <p:sp>
          <p:nvSpPr>
            <p:cNvPr id="29" name="object 29"/>
            <p:cNvSpPr/>
            <p:nvPr/>
          </p:nvSpPr>
          <p:spPr>
            <a:xfrm>
              <a:off x="9766578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66578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906000" y="4419600"/>
            <a:ext cx="855344" cy="886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4445" algn="ctr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MT"/>
                <a:cs typeface="Arial MT"/>
              </a:rPr>
              <a:t>Normalize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 </a:t>
            </a:r>
            <a:r>
              <a:rPr sz="1400" dirty="0">
                <a:latin typeface="Arial MT"/>
                <a:cs typeface="Arial MT"/>
              </a:rPr>
              <a:t>flat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(.csv)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51300" y="5867400"/>
            <a:ext cx="1245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SpaceX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53400" y="5829300"/>
            <a:ext cx="1457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Web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Scraping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57885" y="4615835"/>
            <a:ext cx="197485" cy="587375"/>
            <a:chOff x="3857885" y="4615835"/>
            <a:chExt cx="197485" cy="587375"/>
          </a:xfrm>
        </p:grpSpPr>
        <p:sp>
          <p:nvSpPr>
            <p:cNvPr id="35" name="object 35"/>
            <p:cNvSpPr/>
            <p:nvPr/>
          </p:nvSpPr>
          <p:spPr>
            <a:xfrm>
              <a:off x="3864236" y="4622186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64235" y="4622185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184604" y="287216"/>
                  </a:moveTo>
                  <a:lnTo>
                    <a:pt x="0" y="574432"/>
                  </a:lnTo>
                  <a:lnTo>
                    <a:pt x="0" y="0"/>
                  </a:lnTo>
                  <a:lnTo>
                    <a:pt x="184604" y="28721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182593" y="4615835"/>
            <a:ext cx="197485" cy="587375"/>
            <a:chOff x="5182593" y="4615835"/>
            <a:chExt cx="197485" cy="587375"/>
          </a:xfrm>
        </p:grpSpPr>
        <p:sp>
          <p:nvSpPr>
            <p:cNvPr id="38" name="object 38"/>
            <p:cNvSpPr/>
            <p:nvPr/>
          </p:nvSpPr>
          <p:spPr>
            <a:xfrm>
              <a:off x="5188944" y="4622186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88943" y="4622185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184604" y="287216"/>
                  </a:moveTo>
                  <a:lnTo>
                    <a:pt x="0" y="574432"/>
                  </a:lnTo>
                  <a:lnTo>
                    <a:pt x="0" y="0"/>
                  </a:lnTo>
                  <a:lnTo>
                    <a:pt x="184604" y="28721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184957" y="4569547"/>
            <a:ext cx="197485" cy="587375"/>
            <a:chOff x="8184957" y="4569547"/>
            <a:chExt cx="197485" cy="587375"/>
          </a:xfrm>
        </p:grpSpPr>
        <p:sp>
          <p:nvSpPr>
            <p:cNvPr id="41" name="object 41"/>
            <p:cNvSpPr/>
            <p:nvPr/>
          </p:nvSpPr>
          <p:spPr>
            <a:xfrm>
              <a:off x="8191308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1307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184604" y="287215"/>
                  </a:moveTo>
                  <a:lnTo>
                    <a:pt x="0" y="574431"/>
                  </a:lnTo>
                  <a:lnTo>
                    <a:pt x="0" y="0"/>
                  </a:lnTo>
                  <a:lnTo>
                    <a:pt x="184604" y="28721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509666" y="4569547"/>
            <a:ext cx="197485" cy="587375"/>
            <a:chOff x="9509666" y="4569547"/>
            <a:chExt cx="197485" cy="587375"/>
          </a:xfrm>
        </p:grpSpPr>
        <p:sp>
          <p:nvSpPr>
            <p:cNvPr id="44" name="object 44"/>
            <p:cNvSpPr/>
            <p:nvPr/>
          </p:nvSpPr>
          <p:spPr>
            <a:xfrm>
              <a:off x="9516016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0" y="0"/>
                  </a:moveTo>
                  <a:lnTo>
                    <a:pt x="0" y="574431"/>
                  </a:lnTo>
                  <a:lnTo>
                    <a:pt x="184604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16016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184604" y="287215"/>
                  </a:moveTo>
                  <a:lnTo>
                    <a:pt x="0" y="574431"/>
                  </a:lnTo>
                  <a:lnTo>
                    <a:pt x="0" y="0"/>
                  </a:lnTo>
                  <a:lnTo>
                    <a:pt x="184604" y="28721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2872154" y="5615354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97485" y="560363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28575">
            <a:solidFill>
              <a:srgbClr val="F4B1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400" y="1598675"/>
            <a:ext cx="2361565" cy="98234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10"/>
              </a:spcBef>
            </a:pP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1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REST</a:t>
            </a:r>
            <a:r>
              <a:rPr sz="21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calls </a:t>
            </a:r>
            <a:r>
              <a:rPr sz="2100" spc="-5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using key phrases </a:t>
            </a:r>
            <a:r>
              <a:rPr sz="21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flowcharts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2381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Data</a:t>
            </a:r>
            <a:r>
              <a:rPr dirty="0"/>
              <a:t> </a:t>
            </a:r>
            <a:r>
              <a:rPr spc="10" dirty="0"/>
              <a:t>Collection</a:t>
            </a:r>
            <a:r>
              <a:rPr spc="5" dirty="0"/>
              <a:t> </a:t>
            </a:r>
            <a:r>
              <a:rPr spc="15" dirty="0"/>
              <a:t>–</a:t>
            </a:r>
            <a:r>
              <a:rPr spc="5" dirty="0"/>
              <a:t> </a:t>
            </a:r>
            <a:r>
              <a:rPr spc="15" dirty="0"/>
              <a:t>SpaceX</a:t>
            </a:r>
            <a:r>
              <a:rPr spc="-165" dirty="0"/>
              <a:t> </a:t>
            </a:r>
            <a:r>
              <a:rPr spc="15" dirty="0"/>
              <a:t>API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45847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5146" y="1623776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870" y="4989722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2260127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0400" y="5143500"/>
            <a:ext cx="15881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Data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Collection API.ipynb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(github.com)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1045" y="1623776"/>
            <a:ext cx="3458845" cy="594995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573405" marR="113030" indent="-457200">
              <a:lnSpc>
                <a:spcPct val="101200"/>
              </a:lnSpc>
              <a:spcBef>
                <a:spcPts val="59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Request and parse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14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data using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GET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4695" y="2406887"/>
            <a:ext cx="3471545" cy="958215"/>
            <a:chOff x="3674695" y="2406887"/>
            <a:chExt cx="3471545" cy="958215"/>
          </a:xfrm>
        </p:grpSpPr>
        <p:sp>
          <p:nvSpPr>
            <p:cNvPr id="10" name="object 10"/>
            <p:cNvSpPr/>
            <p:nvPr/>
          </p:nvSpPr>
          <p:spPr>
            <a:xfrm>
              <a:off x="3681045" y="2413237"/>
              <a:ext cx="3458845" cy="945515"/>
            </a:xfrm>
            <a:custGeom>
              <a:avLst/>
              <a:gdLst/>
              <a:ahLst/>
              <a:cxnLst/>
              <a:rect l="l" t="t" r="r" b="b"/>
              <a:pathLst>
                <a:path w="3458845" h="945514">
                  <a:moveTo>
                    <a:pt x="0" y="0"/>
                  </a:moveTo>
                  <a:lnTo>
                    <a:pt x="3458307" y="0"/>
                  </a:lnTo>
                  <a:lnTo>
                    <a:pt x="3458307" y="944930"/>
                  </a:lnTo>
                  <a:lnTo>
                    <a:pt x="0" y="944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81045" y="2413237"/>
              <a:ext cx="3458845" cy="945515"/>
            </a:xfrm>
            <a:custGeom>
              <a:avLst/>
              <a:gdLst/>
              <a:ahLst/>
              <a:cxnLst/>
              <a:rect l="l" t="t" r="r" b="b"/>
              <a:pathLst>
                <a:path w="3458845" h="945514">
                  <a:moveTo>
                    <a:pt x="0" y="0"/>
                  </a:moveTo>
                  <a:lnTo>
                    <a:pt x="3458307" y="0"/>
                  </a:lnTo>
                  <a:lnTo>
                    <a:pt x="3458307" y="944930"/>
                  </a:lnTo>
                  <a:lnTo>
                    <a:pt x="0" y="9449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59200" y="2336800"/>
            <a:ext cx="3305810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Decode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012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response content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as a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Json using json </a:t>
            </a:r>
            <a:r>
              <a:rPr sz="14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1400">
              <a:latin typeface="Arial"/>
              <a:cs typeface="Arial"/>
            </a:endParaRPr>
          </a:p>
          <a:p>
            <a:pPr marL="165100" marR="158750" algn="ctr">
              <a:lnSpc>
                <a:spcPct val="1012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and turn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Pandas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dataframe </a:t>
            </a:r>
            <a:r>
              <a:rPr sz="14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using.json_normalize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1045" y="3553049"/>
            <a:ext cx="3458845" cy="1555115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230504" marR="224154" indent="698500">
              <a:lnSpc>
                <a:spcPts val="1300"/>
              </a:lnSpc>
              <a:spcBef>
                <a:spcPts val="88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API again to get </a:t>
            </a:r>
            <a:r>
              <a:rPr sz="11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IDs</a:t>
            </a:r>
            <a:endParaRPr sz="1100">
              <a:latin typeface="Arial"/>
              <a:cs typeface="Arial"/>
            </a:endParaRPr>
          </a:p>
          <a:p>
            <a:pPr marL="1233805" marR="328930" indent="-889000">
              <a:lnSpc>
                <a:spcPts val="1300"/>
              </a:lnSpc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launch.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Specifically,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100" b="1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columns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25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0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0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Launchpad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1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Cores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1045" y="5302966"/>
            <a:ext cx="3458845" cy="72263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306705" marR="292735" algn="ctr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replace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function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sz="1000" b="1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np.nan ` values in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data with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mean 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calculated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4902" y="1383722"/>
            <a:ext cx="2944495" cy="5156200"/>
            <a:chOff x="7624902" y="1383722"/>
            <a:chExt cx="2944495" cy="51562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9664" y="1388484"/>
              <a:ext cx="2934379" cy="51464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29664" y="1388484"/>
              <a:ext cx="2934970" cy="5146675"/>
            </a:xfrm>
            <a:custGeom>
              <a:avLst/>
              <a:gdLst/>
              <a:ahLst/>
              <a:cxnLst/>
              <a:rect l="l" t="t" r="r" b="b"/>
              <a:pathLst>
                <a:path w="2934970" h="5146675">
                  <a:moveTo>
                    <a:pt x="0" y="0"/>
                  </a:moveTo>
                  <a:lnTo>
                    <a:pt x="2934379" y="0"/>
                  </a:lnTo>
                  <a:lnTo>
                    <a:pt x="2934379" y="5146432"/>
                  </a:lnTo>
                  <a:lnTo>
                    <a:pt x="0" y="51464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1524000"/>
            <a:ext cx="1729105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3886200"/>
            <a:ext cx="1531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2500" y="706881"/>
            <a:ext cx="450215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Data</a:t>
            </a:r>
            <a:r>
              <a:rPr spc="-10" dirty="0"/>
              <a:t> </a:t>
            </a:r>
            <a:r>
              <a:rPr spc="10" dirty="0"/>
              <a:t>Collection</a:t>
            </a:r>
            <a:r>
              <a:rPr spc="-5" dirty="0"/>
              <a:t> </a:t>
            </a:r>
            <a:r>
              <a:rPr spc="10" dirty="0"/>
              <a:t>-</a:t>
            </a:r>
            <a:r>
              <a:rPr spc="-5" dirty="0"/>
              <a:t> </a:t>
            </a:r>
            <a:r>
              <a:rPr spc="15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27013" y="1553811"/>
            <a:ext cx="3068955" cy="4324350"/>
            <a:chOff x="7727013" y="1553811"/>
            <a:chExt cx="3068955" cy="4324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1776" y="1558574"/>
              <a:ext cx="3058911" cy="43145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31776" y="1558574"/>
              <a:ext cx="3059430" cy="4314825"/>
            </a:xfrm>
            <a:custGeom>
              <a:avLst/>
              <a:gdLst/>
              <a:ahLst/>
              <a:cxnLst/>
              <a:rect l="l" t="t" r="r" b="b"/>
              <a:pathLst>
                <a:path w="3059429" h="4314825">
                  <a:moveTo>
                    <a:pt x="0" y="0"/>
                  </a:moveTo>
                  <a:lnTo>
                    <a:pt x="3058911" y="0"/>
                  </a:lnTo>
                  <a:lnTo>
                    <a:pt x="3058911" y="4314598"/>
                  </a:lnTo>
                  <a:lnTo>
                    <a:pt x="0" y="43145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705080" y="1561586"/>
            <a:ext cx="3596640" cy="655955"/>
            <a:chOff x="3705080" y="1561586"/>
            <a:chExt cx="3596640" cy="655955"/>
          </a:xfrm>
        </p:grpSpPr>
        <p:sp>
          <p:nvSpPr>
            <p:cNvPr id="9" name="object 9"/>
            <p:cNvSpPr/>
            <p:nvPr/>
          </p:nvSpPr>
          <p:spPr>
            <a:xfrm>
              <a:off x="3713017" y="1569524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9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9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13017" y="1569524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75100" y="1651000"/>
            <a:ext cx="3053715" cy="4572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711200" marR="5080" indent="-698500">
              <a:lnSpc>
                <a:spcPts val="1600"/>
              </a:lnSpc>
              <a:spcBef>
                <a:spcPts val="320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table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05080" y="2230986"/>
            <a:ext cx="3596640" cy="1619885"/>
            <a:chOff x="3705080" y="2230986"/>
            <a:chExt cx="3596640" cy="16198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1330" y="2230986"/>
              <a:ext cx="163546" cy="1282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13017" y="23806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2"/>
                  </a:lnTo>
                  <a:lnTo>
                    <a:pt x="5030" y="600987"/>
                  </a:lnTo>
                  <a:lnTo>
                    <a:pt x="18747" y="621332"/>
                  </a:lnTo>
                  <a:lnTo>
                    <a:pt x="39093" y="635050"/>
                  </a:lnTo>
                  <a:lnTo>
                    <a:pt x="64007" y="640079"/>
                  </a:lnTo>
                  <a:lnTo>
                    <a:pt x="3516166" y="640079"/>
                  </a:lnTo>
                  <a:lnTo>
                    <a:pt x="3541081" y="635050"/>
                  </a:lnTo>
                  <a:lnTo>
                    <a:pt x="3561426" y="621332"/>
                  </a:lnTo>
                  <a:lnTo>
                    <a:pt x="3575144" y="600987"/>
                  </a:lnTo>
                  <a:lnTo>
                    <a:pt x="3580174" y="576072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13017" y="23806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1331" y="3043440"/>
              <a:ext cx="163546" cy="1362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13017" y="32024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8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8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13017" y="32024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22700" y="2463800"/>
            <a:ext cx="3370579" cy="12700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320"/>
              </a:spcBef>
            </a:pP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table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Pandas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Calibri"/>
              <a:cs typeface="Calibri"/>
            </a:endParaRPr>
          </a:p>
          <a:p>
            <a:pPr marL="101600" marR="105410" algn="ctr">
              <a:lnSpc>
                <a:spcPts val="1600"/>
              </a:lnSpc>
            </a:pP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Falcon9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Wiki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5080" y="3865242"/>
            <a:ext cx="3596640" cy="807085"/>
            <a:chOff x="3705080" y="3865242"/>
            <a:chExt cx="3596640" cy="80708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1331" y="3865242"/>
              <a:ext cx="163546" cy="1362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13017" y="4024246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13017" y="4024246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73500" y="4102100"/>
            <a:ext cx="3256279" cy="4572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33400" marR="5080" indent="-520700">
              <a:lnSpc>
                <a:spcPts val="1600"/>
              </a:lnSpc>
              <a:spcBef>
                <a:spcPts val="320"/>
              </a:spcBef>
            </a:pP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2: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column/variable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HTML table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05080" y="4687042"/>
            <a:ext cx="3596640" cy="807085"/>
            <a:chOff x="3705080" y="4687042"/>
            <a:chExt cx="3596640" cy="80708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1331" y="4687042"/>
              <a:ext cx="163546" cy="1362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13017" y="4846048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13017" y="4846048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3113619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200" y="4611115"/>
            <a:ext cx="6561455" cy="7740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Web</a:t>
            </a:r>
            <a:r>
              <a:rPr sz="14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Scraping.ipynb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6"/>
              </a:rPr>
              <a:t>(github.com)</a:t>
            </a:r>
            <a:endParaRPr sz="1400" dirty="0">
              <a:latin typeface="Calibri"/>
              <a:cs typeface="Calibri"/>
            </a:endParaRPr>
          </a:p>
          <a:p>
            <a:pPr marL="4152900" marR="5080" indent="-876300">
              <a:lnSpc>
                <a:spcPts val="1600"/>
              </a:lnSpc>
              <a:spcBef>
                <a:spcPts val="640"/>
              </a:spcBef>
            </a:pP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Create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 frame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HTML tables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9300" y="4506972"/>
            <a:ext cx="2564765" cy="0"/>
          </a:xfrm>
          <a:custGeom>
            <a:avLst/>
            <a:gdLst/>
            <a:ahLst/>
            <a:cxnLst/>
            <a:rect l="l" t="t" r="r" b="b"/>
            <a:pathLst>
              <a:path w="2564765">
                <a:moveTo>
                  <a:pt x="0" y="0"/>
                </a:moveTo>
                <a:lnTo>
                  <a:pt x="2564317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2460</Words>
  <Application>Microsoft Office PowerPoint</Application>
  <PresentationFormat>Widescreen</PresentationFormat>
  <Paragraphs>275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Launch Sites On A Map</vt:lpstr>
      <vt:lpstr>Sites And Launch Outcomes On A Map</vt:lpstr>
      <vt:lpstr>Launch Site Proximities On A Map</vt:lpstr>
      <vt:lpstr>PowerPoint Presentation</vt:lpstr>
      <vt:lpstr>Success Rate by Launch Sites</vt:lpstr>
      <vt:lpstr>Most Successful Launch Site</vt:lpstr>
      <vt:lpstr>Success by Payload Mass &amp; Booster Version</vt:lpstr>
      <vt:lpstr>PowerPoint Presentation</vt:lpstr>
      <vt:lpstr>Classification Accuracy</vt:lpstr>
      <vt:lpstr>Confusion Matrix</vt:lpstr>
      <vt:lpstr>Conclusions</vt:lpstr>
      <vt:lpstr>Appendix</vt:lpstr>
      <vt:lpstr>Credits</vt:lpstr>
      <vt:lpstr>Copyrights and Trademarks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snehil vukkusila</cp:lastModifiedBy>
  <cp:revision>2</cp:revision>
  <dcterms:created xsi:type="dcterms:W3CDTF">2022-12-09T12:01:58Z</dcterms:created>
  <dcterms:modified xsi:type="dcterms:W3CDTF">2022-12-09T12:13:29Z</dcterms:modified>
</cp:coreProperties>
</file>